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74" d="100"/>
          <a:sy n="74" d="100"/>
        </p:scale>
        <p:origin x="1458"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3DB0F-B950-423B-8013-77CCBCBCA003}" type="datetimeFigureOut">
              <a:rPr lang="sk-SK" smtClean="0"/>
              <a:t>4. 12. 2014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344F7-EDFF-47B0-8DE8-0269CC1D07B0}" type="slidenum">
              <a:rPr lang="sk-SK" smtClean="0"/>
              <a:t>‹#›</a:t>
            </a:fld>
            <a:endParaRPr lang="sk-SK"/>
          </a:p>
        </p:txBody>
      </p:sp>
    </p:spTree>
    <p:extLst>
      <p:ext uri="{BB962C8B-B14F-4D97-AF65-F5344CB8AC3E}">
        <p14:creationId xmlns:p14="http://schemas.microsoft.com/office/powerpoint/2010/main" val="28438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FC344F7-EDFF-47B0-8DE8-0269CC1D07B0}" type="slidenum">
              <a:rPr lang="sk-SK" smtClean="0"/>
              <a:t>2</a:t>
            </a:fld>
            <a:endParaRPr lang="sk-SK"/>
          </a:p>
        </p:txBody>
      </p:sp>
    </p:spTree>
    <p:extLst>
      <p:ext uri="{BB962C8B-B14F-4D97-AF65-F5344CB8AC3E}">
        <p14:creationId xmlns:p14="http://schemas.microsoft.com/office/powerpoint/2010/main" val="155949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FC344F7-EDFF-47B0-8DE8-0269CC1D07B0}" type="slidenum">
              <a:rPr lang="sk-SK" smtClean="0"/>
              <a:t>7</a:t>
            </a:fld>
            <a:endParaRPr lang="sk-SK"/>
          </a:p>
        </p:txBody>
      </p:sp>
    </p:spTree>
    <p:extLst>
      <p:ext uri="{BB962C8B-B14F-4D97-AF65-F5344CB8AC3E}">
        <p14:creationId xmlns:p14="http://schemas.microsoft.com/office/powerpoint/2010/main" val="149238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FC344F7-EDFF-47B0-8DE8-0269CC1D07B0}" type="slidenum">
              <a:rPr lang="sk-SK" smtClean="0"/>
              <a:t>34</a:t>
            </a:fld>
            <a:endParaRPr lang="sk-SK"/>
          </a:p>
        </p:txBody>
      </p:sp>
    </p:spTree>
    <p:extLst>
      <p:ext uri="{BB962C8B-B14F-4D97-AF65-F5344CB8AC3E}">
        <p14:creationId xmlns:p14="http://schemas.microsoft.com/office/powerpoint/2010/main" val="258397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sk-SK" smtClean="0"/>
              <a:t>Upravte štýly predlohy textu</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Upravte štýl predlohy podnadpisov</a:t>
            </a:r>
            <a:endParaRPr kumimoji="0" lang="en-US"/>
          </a:p>
        </p:txBody>
      </p:sp>
      <p:sp>
        <p:nvSpPr>
          <p:cNvPr id="28" name="Zástupný symbol dátumu 27"/>
          <p:cNvSpPr>
            <a:spLocks noGrp="1"/>
          </p:cNvSpPr>
          <p:nvPr>
            <p:ph type="dt" sz="half" idx="10"/>
          </p:nvPr>
        </p:nvSpPr>
        <p:spPr bwMode="auto">
          <a:xfrm rot="5400000">
            <a:off x="7764621" y="1174097"/>
            <a:ext cx="2286000" cy="381000"/>
          </a:xfrm>
        </p:spPr>
        <p:txBody>
          <a:bodyPr/>
          <a:lstStyle/>
          <a:p>
            <a:fld id="{B808EF53-35F3-4F05-AC94-1296FF30D6FE}" type="datetimeFigureOut">
              <a:rPr lang="sk-SK" smtClean="0"/>
              <a:t>4. 12. 2014</a:t>
            </a:fld>
            <a:endParaRPr lang="sk-SK"/>
          </a:p>
        </p:txBody>
      </p:sp>
      <p:sp>
        <p:nvSpPr>
          <p:cNvPr id="17" name="Zástupný symbol päty 16"/>
          <p:cNvSpPr>
            <a:spLocks noGrp="1"/>
          </p:cNvSpPr>
          <p:nvPr>
            <p:ph type="ftr" sz="quarter" idx="11"/>
          </p:nvPr>
        </p:nvSpPr>
        <p:spPr bwMode="auto">
          <a:xfrm rot="5400000">
            <a:off x="7077269" y="4181669"/>
            <a:ext cx="3657600" cy="384048"/>
          </a:xfrm>
        </p:spPr>
        <p:txBody>
          <a:bodyPr/>
          <a:lstStyle/>
          <a:p>
            <a:endParaRPr lang="sk-SK"/>
          </a:p>
        </p:txBody>
      </p:sp>
      <p:sp>
        <p:nvSpPr>
          <p:cNvPr id="10" name="Obdĺž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ĺž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ovná spojnic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ovná spojnic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ovná spojnic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ĺž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čísla snímky 28"/>
          <p:cNvSpPr>
            <a:spLocks noGrp="1"/>
          </p:cNvSpPr>
          <p:nvPr>
            <p:ph type="sldNum" sz="quarter" idx="12"/>
          </p:nvPr>
        </p:nvSpPr>
        <p:spPr bwMode="auto">
          <a:xfrm>
            <a:off x="1325544" y="4928702"/>
            <a:ext cx="609600" cy="517524"/>
          </a:xfrm>
        </p:spPr>
        <p:txBody>
          <a:bodyPr/>
          <a:lstStyle/>
          <a:p>
            <a:fld id="{52026BC8-49A2-4943-880F-FDF351588668}"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808EF53-35F3-4F05-AC94-1296FF30D6FE}" type="datetimeFigureOut">
              <a:rPr lang="sk-SK" smtClean="0"/>
              <a:t>4. 12. 2014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026BC8-49A2-4943-880F-FDF351588668}"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1676400" cy="5851525"/>
          </a:xfrm>
        </p:spPr>
        <p:txBody>
          <a:bodyPr vert="eaVer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808EF53-35F3-4F05-AC94-1296FF30D6FE}" type="datetimeFigureOut">
              <a:rPr lang="sk-SK" smtClean="0"/>
              <a:t>4. 12. 2014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026BC8-49A2-4943-880F-FDF351588668}"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8" name="Zástupný symbol obsahu 7"/>
          <p:cNvSpPr>
            <a:spLocks noGrp="1"/>
          </p:cNvSpPr>
          <p:nvPr>
            <p:ph sz="quarter" idx="1"/>
          </p:nvPr>
        </p:nvSpPr>
        <p:spPr>
          <a:xfrm>
            <a:off x="457200" y="1600200"/>
            <a:ext cx="7467600" cy="4873752"/>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4"/>
          </p:nvPr>
        </p:nvSpPr>
        <p:spPr/>
        <p:txBody>
          <a:bodyPr rtlCol="0"/>
          <a:lstStyle/>
          <a:p>
            <a:fld id="{B808EF53-35F3-4F05-AC94-1296FF30D6FE}" type="datetimeFigureOut">
              <a:rPr lang="sk-SK" smtClean="0"/>
              <a:t>4. 12. 2014</a:t>
            </a:fld>
            <a:endParaRPr lang="sk-SK"/>
          </a:p>
        </p:txBody>
      </p:sp>
      <p:sp>
        <p:nvSpPr>
          <p:cNvPr id="9" name="Zástupný symbol čísla snímky 8"/>
          <p:cNvSpPr>
            <a:spLocks noGrp="1"/>
          </p:cNvSpPr>
          <p:nvPr>
            <p:ph type="sldNum" sz="quarter" idx="15"/>
          </p:nvPr>
        </p:nvSpPr>
        <p:spPr/>
        <p:txBody>
          <a:bodyPr rtlCol="0"/>
          <a:lstStyle/>
          <a:p>
            <a:fld id="{52026BC8-49A2-4943-880F-FDF351588668}" type="slidenum">
              <a:rPr lang="sk-SK" smtClean="0"/>
              <a:t>‹#›</a:t>
            </a:fld>
            <a:endParaRPr lang="sk-SK"/>
          </a:p>
        </p:txBody>
      </p:sp>
      <p:sp>
        <p:nvSpPr>
          <p:cNvPr id="10" name="Zástupný symbol päty 9"/>
          <p:cNvSpPr>
            <a:spLocks noGrp="1"/>
          </p:cNvSpPr>
          <p:nvPr>
            <p:ph type="ftr" sz="quarter" idx="16"/>
          </p:nvPr>
        </p:nvSpPr>
        <p:spPr/>
        <p:txBody>
          <a:bodyPr rtlCol="0"/>
          <a:lstStyle/>
          <a:p>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sk-SK" smtClean="0"/>
              <a:t>Upravte štýly predlohy textu</a:t>
            </a:r>
            <a:endParaRPr kumimoji="0" lang="en-US"/>
          </a:p>
        </p:txBody>
      </p:sp>
      <p:sp>
        <p:nvSpPr>
          <p:cNvPr id="3" name="Zástupný symbol tex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Upravte štýl predlohy textu.</a:t>
            </a:r>
          </a:p>
        </p:txBody>
      </p:sp>
      <p:sp>
        <p:nvSpPr>
          <p:cNvPr id="4" name="Zástupný symbol dátumu 3"/>
          <p:cNvSpPr>
            <a:spLocks noGrp="1"/>
          </p:cNvSpPr>
          <p:nvPr>
            <p:ph type="dt" sz="half" idx="10"/>
          </p:nvPr>
        </p:nvSpPr>
        <p:spPr bwMode="auto">
          <a:xfrm rot="5400000">
            <a:off x="7763256" y="1170432"/>
            <a:ext cx="2286000" cy="381000"/>
          </a:xfrm>
        </p:spPr>
        <p:txBody>
          <a:bodyPr/>
          <a:lstStyle/>
          <a:p>
            <a:fld id="{B808EF53-35F3-4F05-AC94-1296FF30D6FE}" type="datetimeFigureOut">
              <a:rPr lang="sk-SK" smtClean="0"/>
              <a:t>4. 12. 2014</a:t>
            </a:fld>
            <a:endParaRPr lang="sk-SK"/>
          </a:p>
        </p:txBody>
      </p:sp>
      <p:sp>
        <p:nvSpPr>
          <p:cNvPr id="5" name="Zástupný symbol päty 4"/>
          <p:cNvSpPr>
            <a:spLocks noGrp="1"/>
          </p:cNvSpPr>
          <p:nvPr>
            <p:ph type="ftr" sz="quarter" idx="11"/>
          </p:nvPr>
        </p:nvSpPr>
        <p:spPr bwMode="auto">
          <a:xfrm rot="5400000">
            <a:off x="7077456" y="4178808"/>
            <a:ext cx="3657600" cy="384048"/>
          </a:xfrm>
        </p:spPr>
        <p:txBody>
          <a:bodyPr/>
          <a:lstStyle/>
          <a:p>
            <a:endParaRPr lang="sk-SK"/>
          </a:p>
        </p:txBody>
      </p:sp>
      <p:sp>
        <p:nvSpPr>
          <p:cNvPr id="9" name="Obdĺž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ĺž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ovná spojnic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ovná spojnic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ovná spojnic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ovná spojnic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ĺž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ovná spojnic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čísla snímky 5"/>
          <p:cNvSpPr>
            <a:spLocks noGrp="1"/>
          </p:cNvSpPr>
          <p:nvPr>
            <p:ph type="sldNum" sz="quarter" idx="12"/>
          </p:nvPr>
        </p:nvSpPr>
        <p:spPr bwMode="auto">
          <a:xfrm>
            <a:off x="1340616" y="4928702"/>
            <a:ext cx="609600" cy="517524"/>
          </a:xfrm>
        </p:spPr>
        <p:txBody>
          <a:bodyPr/>
          <a:lstStyle/>
          <a:p>
            <a:fld id="{52026BC8-49A2-4943-880F-FDF351588668}"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5" name="Zástupný symbol dátumu 4"/>
          <p:cNvSpPr>
            <a:spLocks noGrp="1"/>
          </p:cNvSpPr>
          <p:nvPr>
            <p:ph type="dt" sz="half" idx="10"/>
          </p:nvPr>
        </p:nvSpPr>
        <p:spPr/>
        <p:txBody>
          <a:bodyPr/>
          <a:lstStyle/>
          <a:p>
            <a:fld id="{B808EF53-35F3-4F05-AC94-1296FF30D6FE}" type="datetimeFigureOut">
              <a:rPr lang="sk-SK" smtClean="0"/>
              <a:t>4. 12. 2014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2026BC8-49A2-4943-880F-FDF351588668}" type="slidenum">
              <a:rPr lang="sk-SK" smtClean="0"/>
              <a:t>‹#›</a:t>
            </a:fld>
            <a:endParaRPr lang="sk-SK"/>
          </a:p>
        </p:txBody>
      </p:sp>
      <p:sp>
        <p:nvSpPr>
          <p:cNvPr id="9" name="Zástupný symbol obsahu 8"/>
          <p:cNvSpPr>
            <a:spLocks noGrp="1"/>
          </p:cNvSpPr>
          <p:nvPr>
            <p:ph sz="quarter" idx="1"/>
          </p:nvPr>
        </p:nvSpPr>
        <p:spPr>
          <a:xfrm>
            <a:off x="457200" y="1600200"/>
            <a:ext cx="3657600"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270248" y="1600200"/>
            <a:ext cx="3657600"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sk-SK" smtClean="0"/>
              <a:t>Upravte štýly predlohy textu</a:t>
            </a:r>
            <a:endParaRPr kumimoji="0" lang="en-US"/>
          </a:p>
        </p:txBody>
      </p:sp>
      <p:sp>
        <p:nvSpPr>
          <p:cNvPr id="7" name="Zástupný symbol dátumu 6"/>
          <p:cNvSpPr>
            <a:spLocks noGrp="1"/>
          </p:cNvSpPr>
          <p:nvPr>
            <p:ph type="dt" sz="half" idx="10"/>
          </p:nvPr>
        </p:nvSpPr>
        <p:spPr/>
        <p:txBody>
          <a:bodyPr/>
          <a:lstStyle/>
          <a:p>
            <a:fld id="{B808EF53-35F3-4F05-AC94-1296FF30D6FE}" type="datetimeFigureOut">
              <a:rPr lang="sk-SK" smtClean="0"/>
              <a:t>4. 12. 2014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2026BC8-49A2-4943-880F-FDF351588668}" type="slidenum">
              <a:rPr lang="sk-SK" smtClean="0"/>
              <a:t>‹#›</a:t>
            </a:fld>
            <a:endParaRPr lang="sk-SK"/>
          </a:p>
        </p:txBody>
      </p:sp>
      <p:sp>
        <p:nvSpPr>
          <p:cNvPr id="11" name="Zástupný symbol obsahu 10"/>
          <p:cNvSpPr>
            <a:spLocks noGrp="1"/>
          </p:cNvSpPr>
          <p:nvPr>
            <p:ph sz="quarter" idx="2"/>
          </p:nvPr>
        </p:nvSpPr>
        <p:spPr>
          <a:xfrm>
            <a:off x="457200" y="2362200"/>
            <a:ext cx="3657600" cy="38862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371975" y="2362200"/>
            <a:ext cx="3657600" cy="38862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tex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Upravte štýl predlohy textu.</a:t>
            </a:r>
          </a:p>
        </p:txBody>
      </p:sp>
      <p:sp>
        <p:nvSpPr>
          <p:cNvPr id="14" name="Zástupný symbol tex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k-SK" smtClean="0"/>
              <a:t>Upravte štýl predlohy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6" name="Zástupný symbol dátumu 5"/>
          <p:cNvSpPr>
            <a:spLocks noGrp="1"/>
          </p:cNvSpPr>
          <p:nvPr>
            <p:ph type="dt" sz="half" idx="10"/>
          </p:nvPr>
        </p:nvSpPr>
        <p:spPr/>
        <p:txBody>
          <a:bodyPr rtlCol="0"/>
          <a:lstStyle/>
          <a:p>
            <a:fld id="{B808EF53-35F3-4F05-AC94-1296FF30D6FE}" type="datetimeFigureOut">
              <a:rPr lang="sk-SK" smtClean="0"/>
              <a:t>4. 12. 2014</a:t>
            </a:fld>
            <a:endParaRPr lang="sk-SK"/>
          </a:p>
        </p:txBody>
      </p:sp>
      <p:sp>
        <p:nvSpPr>
          <p:cNvPr id="7" name="Zástupný symbol čísla snímky 6"/>
          <p:cNvSpPr>
            <a:spLocks noGrp="1"/>
          </p:cNvSpPr>
          <p:nvPr>
            <p:ph type="sldNum" sz="quarter" idx="11"/>
          </p:nvPr>
        </p:nvSpPr>
        <p:spPr/>
        <p:txBody>
          <a:bodyPr rtlCol="0"/>
          <a:lstStyle/>
          <a:p>
            <a:fld id="{52026BC8-49A2-4943-880F-FDF351588668}" type="slidenum">
              <a:rPr lang="sk-SK" smtClean="0"/>
              <a:t>‹#›</a:t>
            </a:fld>
            <a:endParaRPr lang="sk-SK"/>
          </a:p>
        </p:txBody>
      </p:sp>
      <p:sp>
        <p:nvSpPr>
          <p:cNvPr id="8" name="Zástupný symbol päty 7"/>
          <p:cNvSpPr>
            <a:spLocks noGrp="1"/>
          </p:cNvSpPr>
          <p:nvPr>
            <p:ph type="ftr" sz="quarter" idx="12"/>
          </p:nvPr>
        </p:nvSpPr>
        <p:spPr/>
        <p:txBody>
          <a:bodyPr rtlCol="0"/>
          <a:lstStyle/>
          <a:p>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808EF53-35F3-4F05-AC94-1296FF30D6FE}" type="datetimeFigureOut">
              <a:rPr lang="sk-SK" smtClean="0"/>
              <a:t>4. 12. 2014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2026BC8-49A2-4943-880F-FDF351588668}"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10" name="Rovná spojnic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k-SK" smtClean="0"/>
              <a:t>Upravte štýly predlohy textu</a:t>
            </a:r>
            <a:endParaRPr kumimoji="0" lang="en-US"/>
          </a:p>
        </p:txBody>
      </p:sp>
      <p:sp>
        <p:nvSpPr>
          <p:cNvPr id="3" name="Zástupný symbol tex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k-SK" smtClean="0"/>
              <a:t>Upravte štýl predlohy textu.</a:t>
            </a:r>
          </a:p>
        </p:txBody>
      </p:sp>
      <p:sp>
        <p:nvSpPr>
          <p:cNvPr id="8" name="Rovná spojnic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á spojnic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ovná spojnic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ĺž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ovná spojnic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obsahu 17"/>
          <p:cNvSpPr>
            <a:spLocks noGrp="1"/>
          </p:cNvSpPr>
          <p:nvPr>
            <p:ph sz="quarter" idx="1"/>
          </p:nvPr>
        </p:nvSpPr>
        <p:spPr>
          <a:xfrm>
            <a:off x="304800" y="274320"/>
            <a:ext cx="5638800" cy="6327648"/>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4"/>
          </p:nvPr>
        </p:nvSpPr>
        <p:spPr/>
        <p:txBody>
          <a:bodyPr rtlCol="0"/>
          <a:lstStyle/>
          <a:p>
            <a:fld id="{B808EF53-35F3-4F05-AC94-1296FF30D6FE}" type="datetimeFigureOut">
              <a:rPr lang="sk-SK" smtClean="0"/>
              <a:t>4. 12. 2014</a:t>
            </a:fld>
            <a:endParaRPr lang="sk-SK"/>
          </a:p>
        </p:txBody>
      </p:sp>
      <p:sp>
        <p:nvSpPr>
          <p:cNvPr id="22" name="Zástupný symbol čísla snímky 21"/>
          <p:cNvSpPr>
            <a:spLocks noGrp="1"/>
          </p:cNvSpPr>
          <p:nvPr>
            <p:ph type="sldNum" sz="quarter" idx="15"/>
          </p:nvPr>
        </p:nvSpPr>
        <p:spPr/>
        <p:txBody>
          <a:bodyPr rtlCol="0"/>
          <a:lstStyle/>
          <a:p>
            <a:fld id="{52026BC8-49A2-4943-880F-FDF351588668}" type="slidenum">
              <a:rPr lang="sk-SK" smtClean="0"/>
              <a:t>‹#›</a:t>
            </a:fld>
            <a:endParaRPr lang="sk-SK"/>
          </a:p>
        </p:txBody>
      </p:sp>
      <p:sp>
        <p:nvSpPr>
          <p:cNvPr id="23" name="Zástupný symbol päty 22"/>
          <p:cNvSpPr>
            <a:spLocks noGrp="1"/>
          </p:cNvSpPr>
          <p:nvPr>
            <p:ph type="ftr" sz="quarter" idx="16"/>
          </p:nvPr>
        </p:nvSpPr>
        <p:spPr/>
        <p:txBody>
          <a:bodyPr rtlCol="0"/>
          <a:lstStyle/>
          <a:p>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ovná spojnic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sk-SK" smtClean="0"/>
              <a:t>Upravte štýly predlohy textu</a:t>
            </a:r>
            <a:endParaRPr kumimoji="0" lang="en-US"/>
          </a:p>
        </p:txBody>
      </p:sp>
      <p:sp>
        <p:nvSpPr>
          <p:cNvPr id="3" name="Zástupný symbol obrázka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k-SK" smtClean="0"/>
              <a:t>Upravte štýl predlohy textu.</a:t>
            </a:r>
          </a:p>
        </p:txBody>
      </p:sp>
      <p:sp>
        <p:nvSpPr>
          <p:cNvPr id="10" name="Rovná spojnic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ĺž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ovná spojnic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ovná spojnic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ovná spojnic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dátumu 16"/>
          <p:cNvSpPr>
            <a:spLocks noGrp="1"/>
          </p:cNvSpPr>
          <p:nvPr>
            <p:ph type="dt" sz="half" idx="10"/>
          </p:nvPr>
        </p:nvSpPr>
        <p:spPr/>
        <p:txBody>
          <a:bodyPr rtlCol="0"/>
          <a:lstStyle/>
          <a:p>
            <a:fld id="{B808EF53-35F3-4F05-AC94-1296FF30D6FE}" type="datetimeFigureOut">
              <a:rPr lang="sk-SK" smtClean="0"/>
              <a:t>4. 12. 2014</a:t>
            </a:fld>
            <a:endParaRPr lang="sk-SK"/>
          </a:p>
        </p:txBody>
      </p:sp>
      <p:sp>
        <p:nvSpPr>
          <p:cNvPr id="18" name="Zástupný symbol čísla snímky 17"/>
          <p:cNvSpPr>
            <a:spLocks noGrp="1"/>
          </p:cNvSpPr>
          <p:nvPr>
            <p:ph type="sldNum" sz="quarter" idx="11"/>
          </p:nvPr>
        </p:nvSpPr>
        <p:spPr/>
        <p:txBody>
          <a:bodyPr rtlCol="0"/>
          <a:lstStyle/>
          <a:p>
            <a:fld id="{52026BC8-49A2-4943-880F-FDF351588668}" type="slidenum">
              <a:rPr lang="sk-SK" smtClean="0"/>
              <a:t>‹#›</a:t>
            </a:fld>
            <a:endParaRPr lang="sk-SK"/>
          </a:p>
        </p:txBody>
      </p:sp>
      <p:sp>
        <p:nvSpPr>
          <p:cNvPr id="21" name="Zástupný symbol päty 20"/>
          <p:cNvSpPr>
            <a:spLocks noGrp="1"/>
          </p:cNvSpPr>
          <p:nvPr>
            <p:ph type="ftr" sz="quarter" idx="12"/>
          </p:nvPr>
        </p:nvSpPr>
        <p:spPr/>
        <p:txBody>
          <a:bodyPr rtlCol="0"/>
          <a:lstStyle/>
          <a:p>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Rovná spojnic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nadpisu 21"/>
          <p:cNvSpPr>
            <a:spLocks noGrp="1"/>
          </p:cNvSpPr>
          <p:nvPr>
            <p:ph type="title"/>
          </p:nvPr>
        </p:nvSpPr>
        <p:spPr>
          <a:xfrm>
            <a:off x="457200" y="274638"/>
            <a:ext cx="7467600" cy="1143000"/>
          </a:xfrm>
          <a:prstGeom prst="rect">
            <a:avLst/>
          </a:prstGeom>
        </p:spPr>
        <p:txBody>
          <a:bodyPr vert="horz" anchor="b">
            <a:normAutofit/>
          </a:bodyPr>
          <a:lstStyle/>
          <a:p>
            <a:r>
              <a:rPr kumimoji="0" lang="sk-SK" smtClean="0"/>
              <a:t>Upravte štýly predlohy textu</a:t>
            </a:r>
            <a:endParaRPr kumimoji="0" lang="en-US"/>
          </a:p>
        </p:txBody>
      </p:sp>
      <p:sp>
        <p:nvSpPr>
          <p:cNvPr id="13" name="Zástupný symbol tex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08EF53-35F3-4F05-AC94-1296FF30D6FE}" type="datetimeFigureOut">
              <a:rPr lang="sk-SK" smtClean="0"/>
              <a:t>4. 12. 2014</a:t>
            </a:fld>
            <a:endParaRPr lang="sk-SK"/>
          </a:p>
        </p:txBody>
      </p:sp>
      <p:sp>
        <p:nvSpPr>
          <p:cNvPr id="3" name="Zástupný symbol päty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k-SK"/>
          </a:p>
        </p:txBody>
      </p:sp>
      <p:sp>
        <p:nvSpPr>
          <p:cNvPr id="7" name="Rovná spojnic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ovná spojnic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ĺž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vná spojnic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čísla snímky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2026BC8-49A2-4943-880F-FDF351588668}"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9.gif"/><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0.gif"/></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gif"/><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p:cNvSpPr>
            <a:spLocks noGrp="1"/>
          </p:cNvSpPr>
          <p:nvPr>
            <p:ph type="subTitle" idx="1"/>
          </p:nvPr>
        </p:nvSpPr>
        <p:spPr>
          <a:xfrm>
            <a:off x="4499992" y="3789040"/>
            <a:ext cx="6400800" cy="1752600"/>
          </a:xfrm>
        </p:spPr>
        <p:txBody>
          <a:bodyPr/>
          <a:lstStyle/>
          <a:p>
            <a:r>
              <a:rPr lang="sk-SK" dirty="0"/>
              <a:t> </a:t>
            </a:r>
            <a:r>
              <a:rPr lang="sk-SK" dirty="0" smtClean="0"/>
              <a:t> </a:t>
            </a:r>
          </a:p>
        </p:txBody>
      </p:sp>
      <p:sp>
        <p:nvSpPr>
          <p:cNvPr id="5" name="Obdĺžnik 4"/>
          <p:cNvSpPr/>
          <p:nvPr/>
        </p:nvSpPr>
        <p:spPr>
          <a:xfrm rot="20436451">
            <a:off x="3163474" y="703544"/>
            <a:ext cx="2961067" cy="923330"/>
          </a:xfrm>
          <a:prstGeom prst="rect">
            <a:avLst/>
          </a:prstGeom>
          <a:noFill/>
        </p:spPr>
        <p:txBody>
          <a:bodyPr wrap="none" lIns="91440" tIns="45720" rIns="91440" bIns="45720">
            <a:prstTxWarp prst="textArchDown">
              <a:avLst/>
            </a:prstTxWarp>
            <a:spAutoFit/>
          </a:bodyPr>
          <a:lstStyle/>
          <a:p>
            <a:pPr algn="ctr"/>
            <a:r>
              <a:rPr lang="sk-SK"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Advent </a:t>
            </a:r>
            <a:endParaRPr lang="sk-SK"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Obdĺžnik 5"/>
          <p:cNvSpPr/>
          <p:nvPr/>
        </p:nvSpPr>
        <p:spPr>
          <a:xfrm rot="20458907">
            <a:off x="2635866" y="1849712"/>
            <a:ext cx="5049395" cy="584775"/>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1. </a:t>
            </a:r>
            <a:r>
              <a:rPr lang="sk-SK"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ADVEnTNÁ</a:t>
            </a:r>
            <a:r>
              <a:rPr lang="sk-SK"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sk-SK"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NEDEľA</a:t>
            </a:r>
            <a:endParaRPr lang="sk-SK"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1030" name="Picture 6" descr="http://www.kennelgoldmine.com/adven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3727" y="1165209"/>
            <a:ext cx="21145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80444" y="3717032"/>
            <a:ext cx="792086"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98625" y="1686650"/>
            <a:ext cx="523875"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2612" y="452456"/>
            <a:ext cx="523875"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23" y="364999"/>
            <a:ext cx="523875"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58535" y="3034878"/>
            <a:ext cx="523875" cy="4286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arottis.de/bilder/weihnachten/ilsester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78396" y="5445224"/>
            <a:ext cx="88009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kennelgoldmine.com/adven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60562" y="4041445"/>
            <a:ext cx="3528392" cy="19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04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42"/>
                                        </p:tgtEl>
                                        <p:attrNameLst>
                                          <p:attrName>style.visibility</p:attrName>
                                        </p:attrNameLst>
                                      </p:cBhvr>
                                      <p:to>
                                        <p:strVal val="visible"/>
                                      </p:to>
                                    </p:set>
                                    <p:animEffect transition="in" filter="fade">
                                      <p:cBhvr>
                                        <p:cTn id="17" dur="1000"/>
                                        <p:tgtEl>
                                          <p:spTgt spid="1042"/>
                                        </p:tgtEl>
                                      </p:cBhvr>
                                    </p:animEffect>
                                    <p:anim calcmode="lin" valueType="num">
                                      <p:cBhvr>
                                        <p:cTn id="18" dur="1000" fill="hold"/>
                                        <p:tgtEl>
                                          <p:spTgt spid="1042"/>
                                        </p:tgtEl>
                                        <p:attrNameLst>
                                          <p:attrName>ppt_x</p:attrName>
                                        </p:attrNameLst>
                                      </p:cBhvr>
                                      <p:tavLst>
                                        <p:tav tm="0">
                                          <p:val>
                                            <p:strVal val="#ppt_x"/>
                                          </p:val>
                                        </p:tav>
                                        <p:tav tm="100000">
                                          <p:val>
                                            <p:strVal val="#ppt_x"/>
                                          </p:val>
                                        </p:tav>
                                      </p:tavLst>
                                    </p:anim>
                                    <p:anim calcmode="lin" valueType="num">
                                      <p:cBhvr>
                                        <p:cTn id="19"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40"/>
                                        </p:tgtEl>
                                        <p:attrNameLst>
                                          <p:attrName>style.visibility</p:attrName>
                                        </p:attrNameLst>
                                      </p:cBhvr>
                                      <p:to>
                                        <p:strVal val="visible"/>
                                      </p:to>
                                    </p:set>
                                    <p:anim calcmode="lin" valueType="num">
                                      <p:cBhvr additive="base">
                                        <p:cTn id="24" dur="500" fill="hold"/>
                                        <p:tgtEl>
                                          <p:spTgt spid="1040"/>
                                        </p:tgtEl>
                                        <p:attrNameLst>
                                          <p:attrName>ppt_x</p:attrName>
                                        </p:attrNameLst>
                                      </p:cBhvr>
                                      <p:tavLst>
                                        <p:tav tm="0">
                                          <p:val>
                                            <p:strVal val="#ppt_x"/>
                                          </p:val>
                                        </p:tav>
                                        <p:tav tm="100000">
                                          <p:val>
                                            <p:strVal val="#ppt_x"/>
                                          </p:val>
                                        </p:tav>
                                      </p:tavLst>
                                    </p:anim>
                                    <p:anim calcmode="lin" valueType="num">
                                      <p:cBhvr additive="base">
                                        <p:cTn id="25"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0"/>
                                        </p:tgtEl>
                                        <p:attrNameLst>
                                          <p:attrName>r</p:attrName>
                                        </p:attrNameLst>
                                      </p:cBhvr>
                                    </p:animRot>
                                    <p:animRot by="-240000">
                                      <p:cBhvr>
                                        <p:cTn id="30" dur="200" fill="hold">
                                          <p:stCondLst>
                                            <p:cond delay="200"/>
                                          </p:stCondLst>
                                        </p:cTn>
                                        <p:tgtEl>
                                          <p:spTgt spid="1030"/>
                                        </p:tgtEl>
                                        <p:attrNameLst>
                                          <p:attrName>r</p:attrName>
                                        </p:attrNameLst>
                                      </p:cBhvr>
                                    </p:animRot>
                                    <p:animRot by="240000">
                                      <p:cBhvr>
                                        <p:cTn id="31" dur="200" fill="hold">
                                          <p:stCondLst>
                                            <p:cond delay="400"/>
                                          </p:stCondLst>
                                        </p:cTn>
                                        <p:tgtEl>
                                          <p:spTgt spid="1030"/>
                                        </p:tgtEl>
                                        <p:attrNameLst>
                                          <p:attrName>r</p:attrName>
                                        </p:attrNameLst>
                                      </p:cBhvr>
                                    </p:animRot>
                                    <p:animRot by="-240000">
                                      <p:cBhvr>
                                        <p:cTn id="32" dur="200" fill="hold">
                                          <p:stCondLst>
                                            <p:cond delay="600"/>
                                          </p:stCondLst>
                                        </p:cTn>
                                        <p:tgtEl>
                                          <p:spTgt spid="1030"/>
                                        </p:tgtEl>
                                        <p:attrNameLst>
                                          <p:attrName>r</p:attrName>
                                        </p:attrNameLst>
                                      </p:cBhvr>
                                    </p:animRot>
                                    <p:animRot by="120000">
                                      <p:cBhvr>
                                        <p:cTn id="33" dur="200" fill="hold">
                                          <p:stCondLst>
                                            <p:cond delay="800"/>
                                          </p:stCondLst>
                                        </p:cTn>
                                        <p:tgtEl>
                                          <p:spTgt spid="103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rot="21010316">
            <a:off x="1738251" y="1136047"/>
            <a:ext cx="4487371" cy="4770537"/>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Keď Ján počul o Kristových skutkoch... poslal učeníkov opýtať sa... – Aj my každú nedeľu v evanjeliu počúvame o Kristových skutkoch.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Otázkou </a:t>
            </a:r>
            <a:r>
              <a:rPr lang="sk-SK" sz="1600" dirty="0">
                <a:latin typeface="Times New Roman" panose="02020603050405020304" pitchFamily="18" charset="0"/>
                <a:cs typeface="Times New Roman" panose="02020603050405020304" pitchFamily="18" charset="0"/>
              </a:rPr>
              <a:t>je, či aj v nás evanjelium vzbudzuje otázky, alebo zostávame nedotknutí. </a:t>
            </a:r>
            <a:endParaRPr lang="sk-SK" sz="1600" dirty="0" smtClean="0">
              <a:latin typeface="Times New Roman" panose="02020603050405020304" pitchFamily="18" charset="0"/>
              <a:cs typeface="Times New Roman" panose="02020603050405020304" pitchFamily="18" charset="0"/>
            </a:endParaRP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Ty si ten, ktorý má prísť</a:t>
            </a:r>
            <a:r>
              <a:rPr lang="pl-PL" sz="1600" b="1" dirty="0" smtClean="0">
                <a:latin typeface="Times New Roman" panose="02020603050405020304" pitchFamily="18" charset="0"/>
                <a:cs typeface="Times New Roman" panose="02020603050405020304" pitchFamily="18" charset="0"/>
              </a:rPr>
              <a:t>...?</a:t>
            </a:r>
          </a:p>
          <a:p>
            <a:endParaRPr lang="pl-PL" sz="1600" b="1" dirty="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Minulú nedeľu sme počuli, ako Ján ohlasuje príchod toho,  ktorý „má v ruke vejačku, vyčistí si humno, pšenicu si zhromaždí do sýpky, ale plevy spáli v neuhasiteľnom ohni</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Dnes </a:t>
            </a:r>
            <a:r>
              <a:rPr lang="sk-SK" sz="1600" dirty="0">
                <a:latin typeface="Times New Roman" panose="02020603050405020304" pitchFamily="18" charset="0"/>
                <a:cs typeface="Times New Roman" panose="02020603050405020304" pitchFamily="18" charset="0"/>
              </a:rPr>
              <a:t>počujeme, že Mesiáš „čistí svoje humno“ a „zhromažďuje pšenicu“, ale iným spôsobom. Ján sa dozvedá o tom, ktorý vracia slepým zrak, hluchým sluch, malomocným a chromým zdravie, mŕtvym život... a pýta sa: „Ty si ten, ktorý má prísť, alebo...?“ </a:t>
            </a:r>
            <a:r>
              <a:rPr lang="sk-SK" sz="1600" dirty="0" smtClean="0">
                <a:latin typeface="Times New Roman" panose="02020603050405020304" pitchFamily="18" charset="0"/>
                <a:cs typeface="Times New Roman" panose="02020603050405020304" pitchFamily="18" charset="0"/>
              </a:rPr>
              <a:t> . </a:t>
            </a:r>
            <a:endParaRPr lang="sk-SK" sz="1600" b="1" dirty="0">
              <a:latin typeface="Times New Roman" panose="02020603050405020304" pitchFamily="18" charset="0"/>
              <a:cs typeface="Times New Roman" panose="02020603050405020304" pitchFamily="18" charset="0"/>
            </a:endParaRPr>
          </a:p>
        </p:txBody>
      </p:sp>
      <p:pic>
        <p:nvPicPr>
          <p:cNvPr id="4" name="Picture 4" descr="viano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179791"/>
            <a:ext cx="2575662" cy="4188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gifanimace.wz.cz/animace/knihy/1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992718"/>
            <a:ext cx="2756628" cy="1695326"/>
          </a:xfrm>
          <a:prstGeom prst="rect">
            <a:avLst/>
          </a:prstGeom>
          <a:noFill/>
          <a:extLst>
            <a:ext uri="{909E8E84-426E-40DD-AFC4-6F175D3DCCD1}">
              <a14:hiddenFill xmlns:a14="http://schemas.microsoft.com/office/drawing/2010/main">
                <a:solidFill>
                  <a:srgbClr val="FFFFFF"/>
                </a:solidFill>
              </a14:hiddenFill>
            </a:ext>
          </a:extLst>
        </p:spPr>
      </p:pic>
      <p:sp>
        <p:nvSpPr>
          <p:cNvPr id="6" name="Obdĺžnik 5"/>
          <p:cNvSpPr/>
          <p:nvPr/>
        </p:nvSpPr>
        <p:spPr>
          <a:xfrm>
            <a:off x="6664980" y="4437112"/>
            <a:ext cx="1249060" cy="369332"/>
          </a:xfrm>
          <a:prstGeom prst="rect">
            <a:avLst/>
          </a:prstGeom>
        </p:spPr>
        <p:txBody>
          <a:bodyPr wrap="none">
            <a:spAutoFit/>
          </a:bodyPr>
          <a:lstStyle/>
          <a:p>
            <a:r>
              <a:rPr lang="sk-SK" dirty="0"/>
              <a:t>(Jn 3,30). </a:t>
            </a:r>
          </a:p>
        </p:txBody>
      </p:sp>
      <p:cxnSp>
        <p:nvCxnSpPr>
          <p:cNvPr id="8" name="Rovná spojovacia šípka 7"/>
          <p:cNvCxnSpPr/>
          <p:nvPr/>
        </p:nvCxnSpPr>
        <p:spPr>
          <a:xfrm flipH="1" flipV="1">
            <a:off x="7289510" y="3688044"/>
            <a:ext cx="738874" cy="9337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697" y="37705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486747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073" y="515719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4280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89007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8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ppt_w</p:attrName>
                                        </p:attrNameLst>
                                      </p:cBhvr>
                                      <p:tavLst>
                                        <p:tav tm="0" fmla="#ppt_w*sin(2.5*pi*$)">
                                          <p:val>
                                            <p:fltVal val="0"/>
                                          </p:val>
                                        </p:tav>
                                        <p:tav tm="100000">
                                          <p:val>
                                            <p:fltVal val="1"/>
                                          </p:val>
                                        </p:tav>
                                      </p:tavLst>
                                    </p:anim>
                                    <p:anim calcmode="lin" valueType="num">
                                      <p:cBhvr>
                                        <p:cTn id="3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93199" y="560952"/>
            <a:ext cx="5040560" cy="1077218"/>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Práve v polovici adventu máme príležitosť opýtať sa toho, ktorého očakávame: „Ty si ten, ktorý má prísť, alebo... očakávam niekoho, kto zodpovedá mojim predstavám, ale nie je pravým Mesiášom? </a:t>
            </a:r>
          </a:p>
        </p:txBody>
      </p:sp>
      <p:sp>
        <p:nvSpPr>
          <p:cNvPr id="3" name="Obdĺžnik 2"/>
          <p:cNvSpPr/>
          <p:nvPr/>
        </p:nvSpPr>
        <p:spPr>
          <a:xfrm>
            <a:off x="5073148" y="4297026"/>
            <a:ext cx="2527295" cy="369332"/>
          </a:xfrm>
          <a:prstGeom prst="rect">
            <a:avLst/>
          </a:prstGeom>
        </p:spPr>
        <p:txBody>
          <a:bodyPr wrap="none">
            <a:spAutoFit/>
          </a:bodyPr>
          <a:lstStyle/>
          <a:p>
            <a:r>
              <a:rPr lang="sk-SK" b="1" dirty="0">
                <a:latin typeface="Times New Roman" panose="02020603050405020304" pitchFamily="18" charset="0"/>
                <a:cs typeface="Times New Roman" panose="02020603050405020304" pitchFamily="18" charset="0"/>
              </a:rPr>
              <a:t>Kľúčom k rozlíšeniu je:</a:t>
            </a:r>
          </a:p>
        </p:txBody>
      </p:sp>
      <p:pic>
        <p:nvPicPr>
          <p:cNvPr id="4" name="Picture 2" descr="http://www.gifanimace.wz.cz/animace/knihy/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21147">
            <a:off x="5306735" y="829427"/>
            <a:ext cx="3629671" cy="22322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ovná spojovacia šípka 5"/>
          <p:cNvCxnSpPr/>
          <p:nvPr/>
        </p:nvCxnSpPr>
        <p:spPr>
          <a:xfrm flipV="1">
            <a:off x="5760732" y="3059261"/>
            <a:ext cx="576064"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Obdĺžnik 6"/>
          <p:cNvSpPr/>
          <p:nvPr/>
        </p:nvSpPr>
        <p:spPr>
          <a:xfrm>
            <a:off x="231520" y="2007502"/>
            <a:ext cx="4572000" cy="4524315"/>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Slepí vidia, chromí chodia, malomocní sú čistí, hluchí počujú, mŕtvi vstávajú a chudobným sa hlása evanjelium. </a:t>
            </a:r>
          </a:p>
          <a:p>
            <a:r>
              <a:rPr lang="sk-SK" sz="1600" b="1" dirty="0" smtClean="0">
                <a:latin typeface="Times New Roman" panose="02020603050405020304" pitchFamily="18" charset="0"/>
                <a:cs typeface="Times New Roman" panose="02020603050405020304" pitchFamily="18" charset="0"/>
              </a:rPr>
              <a:t>	slepí </a:t>
            </a:r>
            <a:r>
              <a:rPr lang="sk-SK" sz="1600" b="1" dirty="0">
                <a:latin typeface="Times New Roman" panose="02020603050405020304" pitchFamily="18" charset="0"/>
                <a:cs typeface="Times New Roman" panose="02020603050405020304" pitchFamily="18" charset="0"/>
              </a:rPr>
              <a:t>vidia </a:t>
            </a:r>
            <a:r>
              <a:rPr lang="sk-SK" sz="1600" dirty="0">
                <a:latin typeface="Times New Roman" panose="02020603050405020304" pitchFamily="18" charset="0"/>
                <a:cs typeface="Times New Roman" panose="02020603050405020304" pitchFamily="18" charset="0"/>
              </a:rPr>
              <a:t>– ak tí, ktorí nemajú možnosť alebo nechcú vidieť Krista, vidia na mne jeho spôsob života</a:t>
            </a:r>
            <a:r>
              <a:rPr lang="sk-SK" sz="1600" dirty="0" smtClean="0">
                <a:latin typeface="Times New Roman" panose="02020603050405020304" pitchFamily="18" charset="0"/>
                <a:cs typeface="Times New Roman" panose="02020603050405020304" pitchFamily="18" charset="0"/>
              </a:rPr>
              <a:t>...</a:t>
            </a:r>
          </a:p>
          <a:p>
            <a:r>
              <a:rPr lang="sk-SK" sz="1600" b="1" dirty="0">
                <a:latin typeface="Times New Roman" panose="02020603050405020304" pitchFamily="18" charset="0"/>
                <a:cs typeface="Times New Roman" panose="02020603050405020304" pitchFamily="18" charset="0"/>
              </a:rPr>
              <a:t>	</a:t>
            </a:r>
            <a:r>
              <a:rPr lang="sk-SK" sz="1600" b="1" dirty="0" smtClean="0">
                <a:latin typeface="Times New Roman" panose="02020603050405020304" pitchFamily="18" charset="0"/>
                <a:cs typeface="Times New Roman" panose="02020603050405020304" pitchFamily="18" charset="0"/>
              </a:rPr>
              <a:t>Chromí </a:t>
            </a:r>
            <a:r>
              <a:rPr lang="sk-SK" sz="1600" b="1" dirty="0">
                <a:latin typeface="Times New Roman" panose="02020603050405020304" pitchFamily="18" charset="0"/>
                <a:cs typeface="Times New Roman" panose="02020603050405020304" pitchFamily="18" charset="0"/>
              </a:rPr>
              <a:t>chodia </a:t>
            </a:r>
            <a:r>
              <a:rPr lang="sk-SK" sz="1600" dirty="0">
                <a:latin typeface="Times New Roman" panose="02020603050405020304" pitchFamily="18" charset="0"/>
                <a:cs typeface="Times New Roman" panose="02020603050405020304" pitchFamily="18" charset="0"/>
              </a:rPr>
              <a:t>– ak tí, ktorí nejdú za Kristom po vlastných nohách, majú možnosť priblížiť sa k nemu prostredníctvom mňa... </a:t>
            </a:r>
          </a:p>
          <a:p>
            <a:r>
              <a:rPr lang="sk-SK" sz="1600" dirty="0">
                <a:latin typeface="Times New Roman" panose="02020603050405020304" pitchFamily="18" charset="0"/>
                <a:cs typeface="Times New Roman" panose="02020603050405020304" pitchFamily="18" charset="0"/>
              </a:rPr>
              <a:t>	</a:t>
            </a:r>
            <a:r>
              <a:rPr lang="sk-SK" sz="1600" b="1" dirty="0" smtClean="0">
                <a:latin typeface="Times New Roman" panose="02020603050405020304" pitchFamily="18" charset="0"/>
                <a:cs typeface="Times New Roman" panose="02020603050405020304" pitchFamily="18" charset="0"/>
              </a:rPr>
              <a:t>Malomocní </a:t>
            </a:r>
            <a:r>
              <a:rPr lang="sk-SK" sz="1600" b="1" dirty="0">
                <a:latin typeface="Times New Roman" panose="02020603050405020304" pitchFamily="18" charset="0"/>
                <a:cs typeface="Times New Roman" panose="02020603050405020304" pitchFamily="18" charset="0"/>
              </a:rPr>
              <a:t>sú čistí </a:t>
            </a:r>
            <a:r>
              <a:rPr lang="sk-SK" sz="1600" dirty="0">
                <a:latin typeface="Times New Roman" panose="02020603050405020304" pitchFamily="18" charset="0"/>
                <a:cs typeface="Times New Roman" panose="02020603050405020304" pitchFamily="18" charset="0"/>
              </a:rPr>
              <a:t>– ak do prostredia, ktoré je výslovne profánne, alebo až „nečisté“ skrze môj život s Kristom preniká jeho milosť...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Hluchí počujú </a:t>
            </a:r>
            <a:r>
              <a:rPr lang="sk-SK" sz="1600" dirty="0">
                <a:latin typeface="Times New Roman" panose="02020603050405020304" pitchFamily="18" charset="0"/>
                <a:cs typeface="Times New Roman" panose="02020603050405020304" pitchFamily="18" charset="0"/>
              </a:rPr>
              <a:t>– ak tí, ktorí nie sú schopní počuť radostnú zvesť evanjelia počujú aspoň trochu dobra z mojich úst...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Mŕtvi vstávajú </a:t>
            </a:r>
            <a:r>
              <a:rPr lang="sk-SK" sz="1600" dirty="0">
                <a:latin typeface="Times New Roman" panose="02020603050405020304" pitchFamily="18" charset="0"/>
                <a:cs typeface="Times New Roman" panose="02020603050405020304" pitchFamily="18" charset="0"/>
              </a:rPr>
              <a:t>– ak tí, na ktorých si nikto nikdy nespomenie, ožívajú (aspoň) v mojich modlitbách... </a:t>
            </a:r>
          </a:p>
        </p:txBody>
      </p:sp>
      <p:sp>
        <p:nvSpPr>
          <p:cNvPr id="8" name="Obdĺžnik 7"/>
          <p:cNvSpPr/>
          <p:nvPr/>
        </p:nvSpPr>
        <p:spPr>
          <a:xfrm>
            <a:off x="2517520" y="1638170"/>
            <a:ext cx="2527295" cy="369332"/>
          </a:xfrm>
          <a:prstGeom prst="rect">
            <a:avLst/>
          </a:prstGeom>
        </p:spPr>
        <p:txBody>
          <a:bodyPr wrap="none">
            <a:spAutoFit/>
          </a:bodyPr>
          <a:lstStyle/>
          <a:p>
            <a:r>
              <a:rPr lang="sk-SK" b="1" dirty="0">
                <a:latin typeface="Times New Roman" panose="02020603050405020304" pitchFamily="18" charset="0"/>
                <a:cs typeface="Times New Roman" panose="02020603050405020304" pitchFamily="18" charset="0"/>
              </a:rPr>
              <a:t>Kľúčom k rozlíšeniu je:</a:t>
            </a:r>
          </a:p>
        </p:txBody>
      </p:sp>
      <p:sp>
        <p:nvSpPr>
          <p:cNvPr id="9" name="Obdĺžnik 8"/>
          <p:cNvSpPr/>
          <p:nvPr/>
        </p:nvSpPr>
        <p:spPr>
          <a:xfrm>
            <a:off x="4492532" y="5445224"/>
            <a:ext cx="4572000" cy="1323439"/>
          </a:xfrm>
          <a:prstGeom prst="rect">
            <a:avLst/>
          </a:prstGeom>
        </p:spPr>
        <p:txBody>
          <a:bodyPr>
            <a:spAutoFit/>
          </a:bodyPr>
          <a:lstStyle/>
          <a:p>
            <a:r>
              <a:rPr lang="sk-SK" sz="1600" b="1" dirty="0">
                <a:latin typeface="Times New Roman" panose="02020603050405020304" pitchFamily="18" charset="0"/>
                <a:cs typeface="Times New Roman" panose="02020603050405020304" pitchFamily="18" charset="0"/>
              </a:rPr>
              <a:t>Chudobným sa hlása evanjelium </a:t>
            </a:r>
            <a:r>
              <a:rPr lang="sk-SK" sz="1600" dirty="0">
                <a:latin typeface="Times New Roman" panose="02020603050405020304" pitchFamily="18" charset="0"/>
                <a:cs typeface="Times New Roman" panose="02020603050405020304" pitchFamily="18" charset="0"/>
              </a:rPr>
              <a:t>– ak je môj život určovaný evanjeliom aj vtedy, keď mi to nikto „nezaplatí“ svojim obdivom či uznaním... </a:t>
            </a:r>
            <a:br>
              <a:rPr lang="sk-SK" sz="1600" dirty="0">
                <a:latin typeface="Times New Roman" panose="02020603050405020304" pitchFamily="18" charset="0"/>
                <a:cs typeface="Times New Roman" panose="02020603050405020304" pitchFamily="18" charset="0"/>
              </a:rPr>
            </a:br>
            <a:r>
              <a:rPr lang="sk-SK" sz="1600" dirty="0">
                <a:latin typeface="Times New Roman" panose="02020603050405020304" pitchFamily="18" charset="0"/>
                <a:cs typeface="Times New Roman" panose="02020603050405020304" pitchFamily="18" charset="0"/>
              </a:rPr>
              <a:t>...ak áno, vtedy „správnym spôsobom“ očakávam „správneho“ Mesiáša.</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576" y="43874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70" y="369022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20" y="136611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1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4"/>
                                        </p:tgtEl>
                                      </p:cBhvr>
                                    </p:animEffect>
                                    <p:animScale>
                                      <p:cBhvr>
                                        <p:cTn id="34" dur="250" autoRev="1" fill="hold"/>
                                        <p:tgtEl>
                                          <p:spTgt spid="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528366">
            <a:off x="2116830" y="914367"/>
            <a:ext cx="4827155" cy="646331"/>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4.AdventnÁ</a:t>
            </a:r>
            <a:r>
              <a:rPr lang="sk-SK"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sk-SK"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nedeľa</a:t>
            </a:r>
            <a:endParaRPr lang="sk-SK"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8194" name="Picture 2" descr="viano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3569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Obdĺžnik 2"/>
          <p:cNvSpPr/>
          <p:nvPr/>
        </p:nvSpPr>
        <p:spPr>
          <a:xfrm>
            <a:off x="2244407" y="6133946"/>
            <a:ext cx="4572000" cy="369332"/>
          </a:xfrm>
          <a:prstGeom prst="rect">
            <a:avLst/>
          </a:prstGeom>
        </p:spPr>
        <p:txBody>
          <a:bodyPr>
            <a:spAutoFit/>
          </a:bodyPr>
          <a:lstStyle/>
          <a:p>
            <a:r>
              <a:rPr lang="sk-SK" b="1" dirty="0" smtClean="0">
                <a:latin typeface="Times New Roman" panose="02020603050405020304" pitchFamily="18" charset="0"/>
                <a:cs typeface="Times New Roman" panose="02020603050405020304" pitchFamily="18" charset="0"/>
              </a:rPr>
              <a:t>,,</a:t>
            </a:r>
            <a:r>
              <a:rPr lang="pt-BR" b="1" dirty="0" smtClean="0">
                <a:latin typeface="Times New Roman" panose="02020603050405020304" pitchFamily="18" charset="0"/>
                <a:cs typeface="Times New Roman" panose="02020603050405020304" pitchFamily="18" charset="0"/>
              </a:rPr>
              <a:t>Radostné </a:t>
            </a:r>
            <a:r>
              <a:rPr lang="pt-BR" b="1" dirty="0">
                <a:latin typeface="Times New Roman" panose="02020603050405020304" pitchFamily="18" charset="0"/>
                <a:cs typeface="Times New Roman" panose="02020603050405020304" pitchFamily="18" charset="0"/>
              </a:rPr>
              <a:t>svedectvo o blížiacom sa </a:t>
            </a:r>
            <a:r>
              <a:rPr lang="pt-BR" b="1" dirty="0" smtClean="0">
                <a:latin typeface="Times New Roman" panose="02020603050405020304" pitchFamily="18" charset="0"/>
                <a:cs typeface="Times New Roman" panose="02020603050405020304" pitchFamily="18" charset="0"/>
              </a:rPr>
              <a:t>Pánovi</a:t>
            </a:r>
            <a:r>
              <a:rPr lang="sk-SK" b="1" dirty="0" smtClean="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 </a:t>
            </a:r>
            <a:endParaRPr lang="sk-SK" dirty="0">
              <a:latin typeface="Times New Roman" panose="02020603050405020304" pitchFamily="18" charset="0"/>
              <a:cs typeface="Times New Roman" panose="02020603050405020304" pitchFamily="18" charset="0"/>
            </a:endParaRPr>
          </a:p>
        </p:txBody>
      </p:sp>
      <p:pic>
        <p:nvPicPr>
          <p:cNvPr id="5" name="Picture 4" descr="viano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0540" y="3489274"/>
            <a:ext cx="1626473" cy="2644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ianoc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54" y="1412776"/>
            <a:ext cx="1940253" cy="3154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81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1" y="550467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737" y="516625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350" y="51595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571" y="250687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52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3"/>
                                        </p:tgtEl>
                                        <p:attrNameLst>
                                          <p:attrName>stroke.color</p:attrName>
                                        </p:attrNameLst>
                                      </p:cBhvr>
                                      <p:to>
                                        <a:schemeClr val="accent2"/>
                                      </p:to>
                                    </p:animClr>
                                    <p:set>
                                      <p:cBhvr>
                                        <p:cTn id="31" dur="2000" fill="hold"/>
                                        <p:tgtEl>
                                          <p:spTgt spid="3"/>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644424">
            <a:off x="1837032" y="476672"/>
            <a:ext cx="1563248" cy="646331"/>
          </a:xfrm>
          <a:prstGeom prst="rect">
            <a:avLst/>
          </a:prstGeom>
        </p:spPr>
        <p:txBody>
          <a:bodyPr wrap="none">
            <a:spAutoFit/>
          </a:bodyPr>
          <a:lstStyle/>
          <a:p>
            <a:r>
              <a:rPr lang="sk-SK" b="1" dirty="0">
                <a:latin typeface="Times New Roman" panose="02020603050405020304" pitchFamily="18" charset="0"/>
                <a:cs typeface="Times New Roman" panose="02020603050405020304" pitchFamily="18" charset="0"/>
              </a:rPr>
              <a:t>Kázňový text</a:t>
            </a:r>
            <a:r>
              <a:rPr lang="sk-SK" b="1" dirty="0" smtClean="0">
                <a:latin typeface="Times New Roman" panose="02020603050405020304" pitchFamily="18" charset="0"/>
                <a:cs typeface="Times New Roman" panose="02020603050405020304" pitchFamily="18" charset="0"/>
              </a:rPr>
              <a:t>:</a:t>
            </a:r>
          </a:p>
          <a:p>
            <a:r>
              <a:rPr lang="sk-SK" b="1" dirty="0">
                <a:latin typeface="Times New Roman" panose="02020603050405020304" pitchFamily="18" charset="0"/>
                <a:cs typeface="Times New Roman" panose="02020603050405020304" pitchFamily="18" charset="0"/>
              </a:rPr>
              <a:t>	</a:t>
            </a:r>
            <a:r>
              <a:rPr lang="sk-SK" b="1" dirty="0" smtClean="0">
                <a:latin typeface="Times New Roman" panose="02020603050405020304" pitchFamily="18" charset="0"/>
                <a:cs typeface="Times New Roman" panose="02020603050405020304" pitchFamily="18" charset="0"/>
              </a:rPr>
              <a:t> </a:t>
            </a:r>
            <a:endParaRPr lang="sk-SK" dirty="0">
              <a:latin typeface="Times New Roman" panose="02020603050405020304" pitchFamily="18" charset="0"/>
              <a:cs typeface="Times New Roman" panose="02020603050405020304" pitchFamily="18" charset="0"/>
            </a:endParaRPr>
          </a:p>
        </p:txBody>
      </p:sp>
      <p:pic>
        <p:nvPicPr>
          <p:cNvPr id="3" name="Picture 2" descr="http://www.gifanimace.wz.cz/animace/knihy/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69830">
            <a:off x="5903127" y="1163024"/>
            <a:ext cx="2594332" cy="2354855"/>
          </a:xfrm>
          <a:prstGeom prst="rect">
            <a:avLst/>
          </a:prstGeom>
          <a:noFill/>
          <a:extLst>
            <a:ext uri="{909E8E84-426E-40DD-AFC4-6F175D3DCCD1}">
              <a14:hiddenFill xmlns:a14="http://schemas.microsoft.com/office/drawing/2010/main">
                <a:solidFill>
                  <a:srgbClr val="FFFFFF"/>
                </a:solidFill>
              </a14:hiddenFill>
            </a:ext>
          </a:extLst>
        </p:spPr>
      </p:pic>
      <p:sp>
        <p:nvSpPr>
          <p:cNvPr id="4" name="Obdĺžnik 3"/>
          <p:cNvSpPr/>
          <p:nvPr/>
        </p:nvSpPr>
        <p:spPr>
          <a:xfrm rot="527799">
            <a:off x="5452526" y="3753728"/>
            <a:ext cx="3354800" cy="646331"/>
          </a:xfrm>
          <a:prstGeom prst="rect">
            <a:avLst/>
          </a:prstGeom>
        </p:spPr>
        <p:txBody>
          <a:bodyPr wrap="square">
            <a:spAutoFit/>
          </a:bodyPr>
          <a:lstStyle/>
          <a:p>
            <a:r>
              <a:rPr lang="sk-SK" b="1" dirty="0">
                <a:latin typeface="Times New Roman" panose="02020603050405020304" pitchFamily="18" charset="0"/>
                <a:cs typeface="Times New Roman" panose="02020603050405020304" pitchFamily="18" charset="0"/>
              </a:rPr>
              <a:t>Evanjelium podľa Lukáša 1, 67-79:</a:t>
            </a:r>
            <a:endParaRPr lang="sk-SK" dirty="0">
              <a:latin typeface="Times New Roman" panose="02020603050405020304" pitchFamily="18" charset="0"/>
              <a:cs typeface="Times New Roman" panose="02020603050405020304" pitchFamily="18" charset="0"/>
            </a:endParaRPr>
          </a:p>
        </p:txBody>
      </p:sp>
      <p:sp>
        <p:nvSpPr>
          <p:cNvPr id="7" name="Obdĺžnik 6"/>
          <p:cNvSpPr/>
          <p:nvPr/>
        </p:nvSpPr>
        <p:spPr>
          <a:xfrm>
            <a:off x="341784" y="1282861"/>
            <a:ext cx="5022305" cy="4770537"/>
          </a:xfrm>
          <a:prstGeom prst="rect">
            <a:avLst/>
          </a:prstGeom>
        </p:spPr>
        <p:txBody>
          <a:bodyPr wrap="square">
            <a:spAutoFit/>
          </a:bodyPr>
          <a:lstStyle/>
          <a:p>
            <a:r>
              <a:rPr lang="sk-SK" sz="1600" b="1" dirty="0">
                <a:latin typeface="Times New Roman" panose="02020603050405020304" pitchFamily="18" charset="0"/>
                <a:cs typeface="Times New Roman" panose="02020603050405020304" pitchFamily="18" charset="0"/>
              </a:rPr>
              <a:t>Ale Zachariáš, jeho otec, naplnený Duchom Svätým, prorokoval hovoriac:　Požehnaný Pán Boh izraelský, že navštívil svoj ľud a vykúpil ho,　vyzdvihol nám roh spasenia v dome svojho služobníka Dávida,　ako hovoril ústami svojich starodávnych svätých prorokov,　že nás vyslobodí od našich nepriateľov a z ruky všetkých, ktorí nás nenávidia,　aby učinil milosrdenstvo s našimi otcami a rozpomenul sa na svoju svätú zmluvu, 　na prísahu, ktorou sa zaviazal nášmu otcovi Abrahámovi, že budeme vyslobodení　z ruky nepriateľov a bez bázne budeme Mu slúžiť　v svätosti a v spravodlivosti pred Jeho tvárou po všetky dni života.　A ty, dieťatko, budeš sa volať prorokom Najvyššieho, lebo pôjdeš pred tvárou Pánovou, aby si Mu pripravoval cestu　a učil Jeho ľud známosti spasenia, totiž, že náš Boh odpustí hriechy　zo svojho milosrdného srdca, s ktorým zhliadol na nás ako vychádzajúce slnko z výsosti,　aby svietil sediacim v tme a tôni smrti a upravil nám nohy na cestu pokoja</a:t>
            </a:r>
            <a:r>
              <a:rPr lang="sk-SK" sz="1600" b="1" dirty="0" smtClean="0">
                <a:latin typeface="Times New Roman" panose="02020603050405020304" pitchFamily="18" charset="0"/>
                <a:cs typeface="Times New Roman" panose="02020603050405020304" pitchFamily="18" charset="0"/>
              </a:rPr>
              <a:t>.</a:t>
            </a:r>
            <a:endParaRPr lang="sk-SK" sz="1600" dirty="0">
              <a:latin typeface="Times New Roman" panose="02020603050405020304" pitchFamily="18" charset="0"/>
              <a:cs typeface="Times New Roman" panose="02020603050405020304" pitchFamily="18" charset="0"/>
            </a:endParaRPr>
          </a:p>
        </p:txBody>
      </p:sp>
      <p:pic>
        <p:nvPicPr>
          <p:cNvPr id="8" name="Picture 4" descr="vianoc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202" y="4437112"/>
            <a:ext cx="1433688" cy="2331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08" y="32492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4879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212" y="531299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979712" y="692696"/>
            <a:ext cx="4572000" cy="646331"/>
          </a:xfrm>
          <a:prstGeom prst="rect">
            <a:avLst/>
          </a:prstGeom>
        </p:spPr>
        <p:txBody>
          <a:bodyPr>
            <a:spAutoFit/>
          </a:bodyPr>
          <a:lstStyle/>
          <a:p>
            <a:r>
              <a:rPr lang="sk-SK" b="1" dirty="0">
                <a:latin typeface="Times New Roman" panose="02020603050405020304" pitchFamily="18" charset="0"/>
                <a:cs typeface="Times New Roman" panose="02020603050405020304" pitchFamily="18" charset="0"/>
              </a:rPr>
              <a:t>Zachariášov chválospev, známy aj ako „Benediktus“, pozostáva z　dvoch častí</a:t>
            </a:r>
            <a:r>
              <a:rPr lang="sk-SK" dirty="0"/>
              <a:t>. </a:t>
            </a:r>
          </a:p>
        </p:txBody>
      </p:sp>
      <p:cxnSp>
        <p:nvCxnSpPr>
          <p:cNvPr id="4" name="Rovná spojovacia šípka 3"/>
          <p:cNvCxnSpPr/>
          <p:nvPr/>
        </p:nvCxnSpPr>
        <p:spPr>
          <a:xfrm flipH="1">
            <a:off x="2411760" y="1430753"/>
            <a:ext cx="1368152" cy="7200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Rovná spojovacia šípka 5"/>
          <p:cNvCxnSpPr/>
          <p:nvPr/>
        </p:nvCxnSpPr>
        <p:spPr>
          <a:xfrm>
            <a:off x="4499992" y="1339027"/>
            <a:ext cx="1224136" cy="793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Obdĺžnik 6"/>
          <p:cNvSpPr/>
          <p:nvPr/>
        </p:nvSpPr>
        <p:spPr>
          <a:xfrm>
            <a:off x="183824" y="2686854"/>
            <a:ext cx="3740104" cy="2092881"/>
          </a:xfrm>
          <a:prstGeom prst="rect">
            <a:avLst/>
          </a:prstGeom>
        </p:spPr>
        <p:txBody>
          <a:bodyPr wrap="square">
            <a:spAutoFit/>
          </a:bodyPr>
          <a:lstStyle/>
          <a:p>
            <a:r>
              <a:rPr lang="sk-SK" sz="1600" dirty="0" smtClean="0">
                <a:latin typeface="Times New Roman" panose="02020603050405020304" pitchFamily="18" charset="0"/>
                <a:cs typeface="Times New Roman" panose="02020603050405020304" pitchFamily="18" charset="0"/>
              </a:rPr>
              <a:t>Je </a:t>
            </a:r>
            <a:r>
              <a:rPr lang="sk-SK" sz="1600" dirty="0">
                <a:latin typeface="Times New Roman" panose="02020603050405020304" pitchFamily="18" charset="0"/>
                <a:cs typeface="Times New Roman" panose="02020603050405020304" pitchFamily="18" charset="0"/>
              </a:rPr>
              <a:t>stará ďakovná pieseň za oslobodenie od vonkajších nepriateľov  </a:t>
            </a:r>
            <a:r>
              <a:rPr lang="sk-SK" sz="1600" dirty="0" smtClean="0">
                <a:latin typeface="Times New Roman" panose="02020603050405020304" pitchFamily="18" charset="0"/>
                <a:cs typeface="Times New Roman" panose="02020603050405020304" pitchFamily="18" charset="0"/>
              </a:rPr>
              <a:t>skrze </a:t>
            </a:r>
            <a:r>
              <a:rPr lang="sk-SK" sz="1600" dirty="0">
                <a:latin typeface="Times New Roman" panose="02020603050405020304" pitchFamily="18" charset="0"/>
                <a:cs typeface="Times New Roman" panose="02020603050405020304" pitchFamily="18" charset="0"/>
              </a:rPr>
              <a:t>Mesiáša z　Dávidovho </a:t>
            </a:r>
            <a:r>
              <a:rPr lang="sk-SK" sz="1600" dirty="0" smtClean="0">
                <a:latin typeface="Times New Roman" panose="02020603050405020304" pitchFamily="18" charset="0"/>
                <a:cs typeface="Times New Roman" panose="02020603050405020304" pitchFamily="18" charset="0"/>
              </a:rPr>
              <a:t>rodu. </a:t>
            </a:r>
          </a:p>
          <a:p>
            <a:r>
              <a:rPr lang="sk-SK" sz="1600" dirty="0" smtClean="0">
                <a:latin typeface="Times New Roman" panose="02020603050405020304" pitchFamily="18" charset="0"/>
                <a:cs typeface="Times New Roman" panose="02020603050405020304" pitchFamily="18" charset="0"/>
              </a:rPr>
              <a:t>	Lukáš </a:t>
            </a:r>
            <a:r>
              <a:rPr lang="sk-SK" sz="1600" dirty="0">
                <a:latin typeface="Times New Roman" panose="02020603050405020304" pitchFamily="18" charset="0"/>
                <a:cs typeface="Times New Roman" panose="02020603050405020304" pitchFamily="18" charset="0"/>
              </a:rPr>
              <a:t>vsúva v. 70, aby ukázal, že udalosť priamo zodpovedá prorockej predpovedi </a:t>
            </a:r>
          </a:p>
          <a:p>
            <a:r>
              <a:rPr lang="sk-SK" sz="1600" dirty="0" smtClean="0">
                <a:latin typeface="Times New Roman" panose="02020603050405020304" pitchFamily="18" charset="0"/>
                <a:cs typeface="Times New Roman" panose="02020603050405020304" pitchFamily="18" charset="0"/>
              </a:rPr>
              <a:t>	Pôvod </a:t>
            </a:r>
            <a:r>
              <a:rPr lang="sk-SK" sz="1600" dirty="0">
                <a:latin typeface="Times New Roman" panose="02020603050405020304" pitchFamily="18" charset="0"/>
                <a:cs typeface="Times New Roman" panose="02020603050405020304" pitchFamily="18" charset="0"/>
              </a:rPr>
              <a:t>prvej časti možno hľadať v　židovsko-mesianskych kruhoch</a:t>
            </a:r>
            <a:r>
              <a:rPr lang="sk-SK" dirty="0"/>
              <a:t>. </a:t>
            </a:r>
          </a:p>
        </p:txBody>
      </p:sp>
      <p:sp>
        <p:nvSpPr>
          <p:cNvPr id="8" name="Obdĺžnik 7"/>
          <p:cNvSpPr/>
          <p:nvPr/>
        </p:nvSpPr>
        <p:spPr>
          <a:xfrm>
            <a:off x="4362427" y="2348670"/>
            <a:ext cx="4572000" cy="2554545"/>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Druhá </a:t>
            </a:r>
            <a:r>
              <a:rPr lang="sk-SK" sz="1600" dirty="0" smtClean="0">
                <a:latin typeface="Times New Roman" panose="02020603050405020304" pitchFamily="18" charset="0"/>
                <a:cs typeface="Times New Roman" panose="02020603050405020304" pitchFamily="18" charset="0"/>
              </a:rPr>
              <a:t>časť</a:t>
            </a: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patrí k　celkom inému druhu. Je to oslavná pieseň pri krste, ktorá podľa niektorých vykladačov má svoj pôvod v　kruhoch stúpencov Ján Krstiteľa. Lukáš pripojením tejto časti vzťahuje túto pieseň na Jána Krstiteľa a　na jeho vzťah k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Ježišovi</a:t>
            </a:r>
            <a:r>
              <a:rPr lang="sk-SK" sz="1600" dirty="0">
                <a:latin typeface="Times New Roman" panose="02020603050405020304" pitchFamily="18" charset="0"/>
                <a:cs typeface="Times New Roman" panose="02020603050405020304" pitchFamily="18" charset="0"/>
              </a:rPr>
              <a:t>. Skrze v. 67 stáva sa celý chválospev proroctvom spôsobeným Bohom. Ako „prorok Najvyššieho“ má Ján pripravovať cestu Pánovi – to znamená </a:t>
            </a:r>
            <a:r>
              <a:rPr lang="sk-SK" sz="1600" dirty="0" smtClean="0">
                <a:latin typeface="Times New Roman" panose="02020603050405020304" pitchFamily="18" charset="0"/>
                <a:cs typeface="Times New Roman" panose="02020603050405020304" pitchFamily="18" charset="0"/>
              </a:rPr>
              <a:t>Mesiášovi. </a:t>
            </a:r>
            <a:endParaRPr lang="sk-SK" sz="1600" dirty="0">
              <a:latin typeface="Times New Roman" panose="02020603050405020304" pitchFamily="18" charset="0"/>
              <a:cs typeface="Times New Roman" panose="02020603050405020304" pitchFamily="18" charset="0"/>
            </a:endParaRPr>
          </a:p>
        </p:txBody>
      </p:sp>
      <p:sp>
        <p:nvSpPr>
          <p:cNvPr id="9" name="Obdĺžnik 8"/>
          <p:cNvSpPr/>
          <p:nvPr/>
        </p:nvSpPr>
        <p:spPr>
          <a:xfrm>
            <a:off x="183824" y="2366337"/>
            <a:ext cx="1699504" cy="338554"/>
          </a:xfrm>
          <a:prstGeom prst="rect">
            <a:avLst/>
          </a:prstGeom>
        </p:spPr>
        <p:txBody>
          <a:bodyPr wrap="none">
            <a:spAutoFit/>
          </a:bodyPr>
          <a:lstStyle/>
          <a:p>
            <a:r>
              <a:rPr lang="sk-SK" sz="1600" dirty="0">
                <a:latin typeface="Times New Roman" panose="02020603050405020304" pitchFamily="18" charset="0"/>
                <a:cs typeface="Times New Roman" panose="02020603050405020304" pitchFamily="18" charset="0"/>
              </a:rPr>
              <a:t>V　tej prvej časti </a:t>
            </a:r>
          </a:p>
        </p:txBody>
      </p:sp>
      <p:pic>
        <p:nvPicPr>
          <p:cNvPr id="11" name="Picture 4" descr="vianoce"/>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899" y="4437112"/>
            <a:ext cx="1433688" cy="233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60271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9" y="157139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54" y="186111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27" y="173594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076" y="502327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2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ircle(in)">
                                      <p:cBhvr>
                                        <p:cTn id="54" dur="20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heel(1)">
                                      <p:cBhvr>
                                        <p:cTn id="65" dur="2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12"/>
                                        </p:tgtEl>
                                      </p:cBhvr>
                                    </p:animEffect>
                                    <p:animScale>
                                      <p:cBhvr>
                                        <p:cTn id="70" dur="250" autoRev="1" fill="hold"/>
                                        <p:tgtEl>
                                          <p:spTgt spid="12"/>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27" presetClass="emph" presetSubtype="0" fill="remove" nodeType="clickEffect">
                                  <p:stCondLst>
                                    <p:cond delay="0"/>
                                  </p:stCondLst>
                                  <p:childTnLst>
                                    <p:animClr clrSpc="rgb" dir="cw">
                                      <p:cBhvr override="childStyle">
                                        <p:cTn id="74" dur="250" autoRev="1" fill="remove"/>
                                        <p:tgtEl>
                                          <p:spTgt spid="15"/>
                                        </p:tgtEl>
                                        <p:attrNameLst>
                                          <p:attrName>style.color</p:attrName>
                                        </p:attrNameLst>
                                      </p:cBhvr>
                                      <p:to>
                                        <a:schemeClr val="bg1"/>
                                      </p:to>
                                    </p:animClr>
                                    <p:animClr clrSpc="rgb" dir="cw">
                                      <p:cBhvr>
                                        <p:cTn id="75" dur="250" autoRev="1" fill="remove"/>
                                        <p:tgtEl>
                                          <p:spTgt spid="15"/>
                                        </p:tgtEl>
                                        <p:attrNameLst>
                                          <p:attrName>fillcolor</p:attrName>
                                        </p:attrNameLst>
                                      </p:cBhvr>
                                      <p:to>
                                        <a:schemeClr val="bg1"/>
                                      </p:to>
                                    </p:animClr>
                                    <p:set>
                                      <p:cBhvr>
                                        <p:cTn id="76" dur="250" autoRev="1" fill="remove"/>
                                        <p:tgtEl>
                                          <p:spTgt spid="15"/>
                                        </p:tgtEl>
                                        <p:attrNameLst>
                                          <p:attrName>fill.type</p:attrName>
                                        </p:attrNameLst>
                                      </p:cBhvr>
                                      <p:to>
                                        <p:strVal val="solid"/>
                                      </p:to>
                                    </p:set>
                                    <p:set>
                                      <p:cBhvr>
                                        <p:cTn id="77" dur="250" autoRev="1" fill="remove"/>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043608" y="832561"/>
            <a:ext cx="6768752" cy="1077218"/>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V　Lukášovom evanjeliu je teda Zachariáš človekom očakávajúcim dobu spásy, ktorý sa naučil dôverovať Božím zasľúbeniam daných skrze prorokov a　sám participuje na nich. Zachariáš je človek, ktorý vie, že je potrebné pripravovať cestu Pánovi, že Pán Boh aj skrze nás ľudí koná svoj plán záchrany ľudí.</a:t>
            </a:r>
          </a:p>
        </p:txBody>
      </p:sp>
      <p:pic>
        <p:nvPicPr>
          <p:cNvPr id="3" name="Picture 2" descr="http://www.gifanimace.wz.cz/animace/knihy/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09889"/>
            <a:ext cx="5158173" cy="31722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ovná spojovacia šípka 4"/>
          <p:cNvCxnSpPr/>
          <p:nvPr/>
        </p:nvCxnSpPr>
        <p:spPr>
          <a:xfrm flipV="1">
            <a:off x="4427984" y="2060849"/>
            <a:ext cx="0" cy="14401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Obdĺžnik 5"/>
          <p:cNvSpPr/>
          <p:nvPr/>
        </p:nvSpPr>
        <p:spPr>
          <a:xfrm>
            <a:off x="3001906" y="5661248"/>
            <a:ext cx="2537719" cy="584775"/>
          </a:xfrm>
          <a:prstGeom prst="rect">
            <a:avLst/>
          </a:prstGeom>
        </p:spPr>
        <p:txBody>
          <a:bodyPr wrap="square">
            <a:spAutoFit/>
          </a:bodyPr>
          <a:lstStyle/>
          <a:p>
            <a:r>
              <a:rPr lang="sk-SK" sz="1600" b="1" dirty="0">
                <a:latin typeface="Times New Roman" panose="02020603050405020304" pitchFamily="18" charset="0"/>
                <a:cs typeface="Times New Roman" panose="02020603050405020304" pitchFamily="18" charset="0"/>
              </a:rPr>
              <a:t>Evanjelium podľa Lukáša 1, 67-79:</a:t>
            </a:r>
            <a:endParaRPr lang="sk-SK" sz="1600" dirty="0">
              <a:latin typeface="Times New Roman" panose="02020603050405020304" pitchFamily="18" charset="0"/>
              <a:cs typeface="Times New Roman" panose="02020603050405020304" pitchFamily="18"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022" y="429309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625" y="232712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9" y="3896027"/>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9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312889">
            <a:off x="3216823" y="508975"/>
            <a:ext cx="1580500" cy="369332"/>
          </a:xfrm>
          <a:prstGeom prst="rect">
            <a:avLst/>
          </a:prstGeom>
        </p:spPr>
        <p:txBody>
          <a:bodyPr wrap="none">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Kázeň</a:t>
            </a:r>
            <a:r>
              <a:rPr lang="sk-SK"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3" name="Obdĺžnik 2"/>
          <p:cNvSpPr/>
          <p:nvPr/>
        </p:nvSpPr>
        <p:spPr>
          <a:xfrm>
            <a:off x="2915816" y="1231688"/>
            <a:ext cx="2303836" cy="369332"/>
          </a:xfrm>
          <a:prstGeom prst="rect">
            <a:avLst/>
          </a:prstGeom>
        </p:spPr>
        <p:txBody>
          <a:bodyPr wrap="none">
            <a:spAutoFit/>
          </a:bodyPr>
          <a:lstStyle/>
          <a:p>
            <a:r>
              <a:rPr lang="sk-SK" dirty="0"/>
              <a:t>Milí bratia </a:t>
            </a:r>
            <a:r>
              <a:rPr lang="sk-SK" dirty="0" smtClean="0"/>
              <a:t>a sestry</a:t>
            </a:r>
            <a:r>
              <a:rPr lang="sk-SK" dirty="0"/>
              <a:t>!</a:t>
            </a:r>
          </a:p>
        </p:txBody>
      </p:sp>
      <p:sp>
        <p:nvSpPr>
          <p:cNvPr id="4" name="Obdĺžnik 3"/>
          <p:cNvSpPr/>
          <p:nvPr/>
        </p:nvSpPr>
        <p:spPr>
          <a:xfrm>
            <a:off x="590034" y="1782108"/>
            <a:ext cx="7612582" cy="4524315"/>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To, že nastal adventný čas, nám príliš prízvukovať netreba. Reklamy v　médiách a　výzdoba v　obchodoch nás na tento čas pred Vianocami upozorňujú dávno v　predstihu. Ponúkané je nám všeličo možné, čo k　adventu už tradične patrí. Skúsenosť nás však učí, že všetko to vonkajšie, čo podľa zvyku k　adventu patrí, vôbec nespraví z　tohto obdobia obdobie plné Božej milosti a　požehnania, ktoré napĺňa ľudské srdce skutočnými hodnotami a　pocitom šťastia. Prejsť cez toto adventné obdobie iba bezduchým zachovaním adventných zvyklostí neoslovuje ani nás v　cirkvi a　ani tých, ktorí stoja vonku, mimo cirkevného spoločenstva. Keď sa necháme Božím adventným posolstvom vtrhnúť do Božieho plánu spásy, ktoré nám advent nanovo približuje, potom sme schopní každoročne, podobne ako Zachariáš, len dávať ľudu znaky, ale ostávame nemí (Luk. 1,22b). Sami nechceme prijať Božie posolstvo a　nedokážeme ho sprostredkovať ani tým, čo sú mimo chrámu. Tým mnohokrát stačí iba zachovanie zvyku a　bezduchej tradície, podobne ako v　Zachariášovom prípade príbuzným a　susedom (Luk 1,59nn) pri dávaní mena Jánovi Krstiteľovi. Zachariáš, ktorý je človekom prvého adventu, nám v　prečítanom kázňovom texte, ktorý je jeho chválospevom, ukazuje, čím je naplnené srdce (vnútro) adventného človeka, ktorý sa nebeským posolstvom nechal osloviť. Ako veriaci ľudia, čakajúci na druhý príchod Krista sa musíme zo Zachariášovho chválospevu učiť, čo znamená byť adventným človekom.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1595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1670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3791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506" y="601670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4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1"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979712" y="1604572"/>
            <a:ext cx="5904656" cy="1323439"/>
          </a:xfrm>
          <a:prstGeom prst="rect">
            <a:avLst/>
          </a:prstGeom>
        </p:spPr>
        <p:txBody>
          <a:bodyPr wrap="square">
            <a:spAutoFit/>
          </a:bodyPr>
          <a:lstStyle/>
          <a:p>
            <a:r>
              <a:rPr lang="sk-SK" sz="1600" b="1" u="sng" dirty="0">
                <a:latin typeface="Times New Roman" panose="02020603050405020304" pitchFamily="18" charset="0"/>
                <a:cs typeface="Times New Roman" panose="02020603050405020304" pitchFamily="18" charset="0"/>
              </a:rPr>
              <a:t>Byť adventným človekom znamená:</a:t>
            </a:r>
            <a:endParaRPr lang="sk-SK" sz="1600" u="sng" dirty="0">
              <a:latin typeface="Times New Roman" panose="02020603050405020304" pitchFamily="18" charset="0"/>
              <a:cs typeface="Times New Roman" panose="02020603050405020304" pitchFamily="18" charset="0"/>
            </a:endParaRPr>
          </a:p>
          <a:p>
            <a:endParaRPr lang="sk-SK" sz="1600" b="1" dirty="0" smtClean="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A  </a:t>
            </a:r>
            <a:r>
              <a:rPr lang="sk-SK" sz="1600" b="1" dirty="0">
                <a:latin typeface="Times New Roman" panose="02020603050405020304" pitchFamily="18" charset="0"/>
                <a:cs typeface="Times New Roman" panose="02020603050405020304" pitchFamily="18" charset="0"/>
              </a:rPr>
              <a:t>neochvejne dôverovať Božím </a:t>
            </a:r>
            <a:r>
              <a:rPr lang="sk-SK" sz="1600" b="1" dirty="0" smtClean="0">
                <a:latin typeface="Times New Roman" panose="02020603050405020304" pitchFamily="18" charset="0"/>
                <a:cs typeface="Times New Roman" panose="02020603050405020304" pitchFamily="18" charset="0"/>
              </a:rPr>
              <a:t>zasľúbeniam</a:t>
            </a:r>
            <a:endParaRPr lang="sk-SK" sz="1600" dirty="0" smtClean="0">
              <a:latin typeface="Times New Roman" panose="02020603050405020304" pitchFamily="18" charset="0"/>
              <a:cs typeface="Times New Roman" panose="02020603050405020304" pitchFamily="18" charset="0"/>
            </a:endParaRPr>
          </a:p>
          <a:p>
            <a:endParaRPr lang="sk-SK" sz="1600" b="1" dirty="0" smtClean="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B </a:t>
            </a:r>
            <a:r>
              <a:rPr lang="sk-SK" sz="1600" b="1" dirty="0" smtClean="0">
                <a:latin typeface="Times New Roman" panose="02020603050405020304" pitchFamily="18" charset="0"/>
                <a:cs typeface="Times New Roman" panose="02020603050405020304" pitchFamily="18" charset="0"/>
              </a:rPr>
              <a:t> </a:t>
            </a:r>
            <a:r>
              <a:rPr lang="sk-SK" sz="1600" b="1" dirty="0" smtClean="0">
                <a:latin typeface="Times New Roman" panose="02020603050405020304" pitchFamily="18" charset="0"/>
                <a:cs typeface="Times New Roman" panose="02020603050405020304" pitchFamily="18" charset="0"/>
              </a:rPr>
              <a:t>pripravovať cestu Pánovi</a:t>
            </a:r>
            <a:endParaRPr lang="sk-SK" sz="1600" dirty="0">
              <a:latin typeface="Times New Roman" panose="02020603050405020304" pitchFamily="18" charset="0"/>
              <a:cs typeface="Times New Roman" panose="02020603050405020304" pitchFamily="18" charset="0"/>
            </a:endParaRPr>
          </a:p>
        </p:txBody>
      </p:sp>
      <p:pic>
        <p:nvPicPr>
          <p:cNvPr id="11266" name="Picture 2" descr="http://csinimini-design.gportal.hu/portal/csinimini-design/image/gallery/1225303166_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80928"/>
            <a:ext cx="1742189" cy="348437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beruska8.cz/vanocnihejbaci/hvezdicky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58733">
            <a:off x="3223154" y="734536"/>
            <a:ext cx="5431565" cy="125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80">
                                          <p:stCondLst>
                                            <p:cond delay="0"/>
                                          </p:stCondLst>
                                        </p:cTn>
                                        <p:tgtEl>
                                          <p:spTgt spid="11270"/>
                                        </p:tgtEl>
                                      </p:cBhvr>
                                    </p:animEffect>
                                    <p:anim calcmode="lin" valueType="num">
                                      <p:cBhvr>
                                        <p:cTn id="8"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0"/>
                                        </p:tgtEl>
                                      </p:cBhvr>
                                      <p:to x="100000" y="60000"/>
                                    </p:animScale>
                                    <p:animScale>
                                      <p:cBhvr>
                                        <p:cTn id="14" dur="166" decel="50000">
                                          <p:stCondLst>
                                            <p:cond delay="676"/>
                                          </p:stCondLst>
                                        </p:cTn>
                                        <p:tgtEl>
                                          <p:spTgt spid="11270"/>
                                        </p:tgtEl>
                                      </p:cBhvr>
                                      <p:to x="100000" y="100000"/>
                                    </p:animScale>
                                    <p:animScale>
                                      <p:cBhvr>
                                        <p:cTn id="15" dur="26">
                                          <p:stCondLst>
                                            <p:cond delay="1312"/>
                                          </p:stCondLst>
                                        </p:cTn>
                                        <p:tgtEl>
                                          <p:spTgt spid="11270"/>
                                        </p:tgtEl>
                                      </p:cBhvr>
                                      <p:to x="100000" y="80000"/>
                                    </p:animScale>
                                    <p:animScale>
                                      <p:cBhvr>
                                        <p:cTn id="16" dur="166" decel="50000">
                                          <p:stCondLst>
                                            <p:cond delay="1338"/>
                                          </p:stCondLst>
                                        </p:cTn>
                                        <p:tgtEl>
                                          <p:spTgt spid="11270"/>
                                        </p:tgtEl>
                                      </p:cBhvr>
                                      <p:to x="100000" y="100000"/>
                                    </p:animScale>
                                    <p:animScale>
                                      <p:cBhvr>
                                        <p:cTn id="17" dur="26">
                                          <p:stCondLst>
                                            <p:cond delay="1642"/>
                                          </p:stCondLst>
                                        </p:cTn>
                                        <p:tgtEl>
                                          <p:spTgt spid="11270"/>
                                        </p:tgtEl>
                                      </p:cBhvr>
                                      <p:to x="100000" y="90000"/>
                                    </p:animScale>
                                    <p:animScale>
                                      <p:cBhvr>
                                        <p:cTn id="18" dur="166" decel="50000">
                                          <p:stCondLst>
                                            <p:cond delay="1668"/>
                                          </p:stCondLst>
                                        </p:cTn>
                                        <p:tgtEl>
                                          <p:spTgt spid="11270"/>
                                        </p:tgtEl>
                                      </p:cBhvr>
                                      <p:to x="100000" y="100000"/>
                                    </p:animScale>
                                    <p:animScale>
                                      <p:cBhvr>
                                        <p:cTn id="19" dur="26">
                                          <p:stCondLst>
                                            <p:cond delay="1808"/>
                                          </p:stCondLst>
                                        </p:cTn>
                                        <p:tgtEl>
                                          <p:spTgt spid="11270"/>
                                        </p:tgtEl>
                                      </p:cBhvr>
                                      <p:to x="100000" y="95000"/>
                                    </p:animScale>
                                    <p:animScale>
                                      <p:cBhvr>
                                        <p:cTn id="20" dur="166" decel="50000">
                                          <p:stCondLst>
                                            <p:cond delay="1834"/>
                                          </p:stCondLst>
                                        </p:cTn>
                                        <p:tgtEl>
                                          <p:spTgt spid="112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66"/>
                                        </p:tgtEl>
                                        <p:attrNameLst>
                                          <p:attrName>style.visibility</p:attrName>
                                        </p:attrNameLst>
                                      </p:cBhvr>
                                      <p:to>
                                        <p:strVal val="visible"/>
                                      </p:to>
                                    </p:set>
                                    <p:anim calcmode="lin" valueType="num">
                                      <p:cBhvr additive="base">
                                        <p:cTn id="30" dur="500" fill="hold"/>
                                        <p:tgtEl>
                                          <p:spTgt spid="11266"/>
                                        </p:tgtEl>
                                        <p:attrNameLst>
                                          <p:attrName>ppt_x</p:attrName>
                                        </p:attrNameLst>
                                      </p:cBhvr>
                                      <p:tavLst>
                                        <p:tav tm="0">
                                          <p:val>
                                            <p:strVal val="#ppt_x"/>
                                          </p:val>
                                        </p:tav>
                                        <p:tav tm="100000">
                                          <p:val>
                                            <p:strVal val="#ppt_x"/>
                                          </p:val>
                                        </p:tav>
                                      </p:tavLst>
                                    </p:anim>
                                    <p:anim calcmode="lin" valueType="num">
                                      <p:cBhvr additive="base">
                                        <p:cTn id="31"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30172" y="332656"/>
            <a:ext cx="7294156" cy="6247864"/>
          </a:xfrm>
          <a:prstGeom prst="rect">
            <a:avLst/>
          </a:prstGeom>
        </p:spPr>
        <p:txBody>
          <a:bodyPr wrap="square">
            <a:spAutoFit/>
          </a:bodyPr>
          <a:lstStyle/>
          <a:p>
            <a:r>
              <a:rPr lang="sk-SK" sz="1600" dirty="0" smtClean="0">
                <a:latin typeface="Times New Roman" panose="02020603050405020304" pitchFamily="18" charset="0"/>
                <a:cs typeface="Times New Roman" panose="02020603050405020304" pitchFamily="18" charset="0"/>
              </a:rPr>
              <a:t> </a:t>
            </a:r>
            <a:endParaRPr lang="sk-SK" sz="1600"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A /  </a:t>
            </a:r>
            <a:r>
              <a:rPr lang="sk-SK" sz="1600" dirty="0" smtClean="0">
                <a:latin typeface="Times New Roman" panose="02020603050405020304" pitchFamily="18" charset="0"/>
                <a:cs typeface="Times New Roman" panose="02020603050405020304" pitchFamily="18" charset="0"/>
              </a:rPr>
              <a:t>Kňaz </a:t>
            </a:r>
            <a:r>
              <a:rPr lang="sk-SK" sz="1600" dirty="0">
                <a:latin typeface="Times New Roman" panose="02020603050405020304" pitchFamily="18" charset="0"/>
                <a:cs typeface="Times New Roman" panose="02020603050405020304" pitchFamily="18" charset="0"/>
              </a:rPr>
              <a:t>Zachariáš sa na vlastnej koži presvedčil, že Pán Boh svojimi zasľúbeniami nežartuje. Narodenie Syna mu nanovo pripomenulo, že Božie anjelské posolstvo treba brať vážne. Narodenie sa Toho, ktorý pôjde v　moci Eliášovej </a:t>
            </a:r>
            <a:r>
              <a:rPr lang="sk-SK" sz="1600" dirty="0" smtClean="0">
                <a:latin typeface="Times New Roman" panose="02020603050405020304" pitchFamily="18" charset="0"/>
                <a:cs typeface="Times New Roman" panose="02020603050405020304" pitchFamily="18" charset="0"/>
              </a:rPr>
              <a:t>neukončuje </a:t>
            </a:r>
            <a:r>
              <a:rPr lang="sk-SK" sz="1600" dirty="0">
                <a:latin typeface="Times New Roman" panose="02020603050405020304" pitchFamily="18" charset="0"/>
                <a:cs typeface="Times New Roman" panose="02020603050405020304" pitchFamily="18" charset="0"/>
              </a:rPr>
              <a:t>Božie konanie, ale Boží plán spásy práve iba začína</a:t>
            </a:r>
            <a:r>
              <a:rPr lang="sk-SK" sz="1600" dirty="0" smtClean="0">
                <a:latin typeface="Times New Roman" panose="02020603050405020304" pitchFamily="18" charset="0"/>
                <a:cs typeface="Times New Roman" panose="02020603050405020304" pitchFamily="18" charset="0"/>
              </a:rPr>
              <a:t>.</a:t>
            </a:r>
            <a:r>
              <a:rPr lang="sk-SK" sz="1600" dirty="0"/>
              <a:t> </a:t>
            </a:r>
            <a:endParaRPr lang="sk-SK" sz="1600" dirty="0" smtClean="0"/>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Zachariáš </a:t>
            </a:r>
            <a:r>
              <a:rPr lang="sk-SK" sz="1600" dirty="0">
                <a:latin typeface="Times New Roman" panose="02020603050405020304" pitchFamily="18" charset="0"/>
                <a:cs typeface="Times New Roman" panose="02020603050405020304" pitchFamily="18" charset="0"/>
              </a:rPr>
              <a:t>nemusel udalosti v　svojej rodine pripisovať nadprirodzeným súvislostiam. Ale uskutočnenie sa toho, čo mu bolo videním prisľúbené, mení jeho postoj v　hlbokej dôvere v　Toho, komu síce ako kňaz slúžil, ale všetko si nejako zautomatizoval.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V</a:t>
            </a:r>
            <a:r>
              <a:rPr lang="sk-SK" sz="1600" dirty="0">
                <a:latin typeface="Times New Roman" panose="02020603050405020304" pitchFamily="18" charset="0"/>
                <a:cs typeface="Times New Roman" panose="02020603050405020304" pitchFamily="18" charset="0"/>
              </a:rPr>
              <a:t>　svojom chválospeve, ktorý slovami starej oslavnej piesne spieva, hovorí o　udalostiach spásy v　Kristu, ktoré sa majú ešte len stať, ako keby sa už boli stali. Slová „zhliadol na svoj ľud a　vykúpil ho, vyzdvihol nám rok spasenia v　dome svojho služobníka Dávida“ sú hovorené v　minulom čase a　udalosti spásy spojené s　Mesiášom z　Dávidovho rodu sú ešte len očakávaním v　budúcnosti</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Prečo to Zachariáš robí? Prečo o　veciach, ktoré sa majú stať, hovorí ako keby už boli skutočnosťou? Veď každý, kto počúval jeho chválospev, by ho mohol vysmiať, že hovorí nezmysly a　realita, v　ktorej žijú, je iná.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Zachariáš </a:t>
            </a:r>
            <a:r>
              <a:rPr lang="sk-SK" sz="1600" dirty="0">
                <a:latin typeface="Times New Roman" panose="02020603050405020304" pitchFamily="18" charset="0"/>
                <a:cs typeface="Times New Roman" panose="02020603050405020304" pitchFamily="18" charset="0"/>
              </a:rPr>
              <a:t>vo svojom chválospeve hovorí nie svoje slová, ale slová, ktoré boli prorockými mesianskymi zasľúbeniami. Je to teda výpoveď Zachariášovej viery, že Boh, ktorý hovoril ústami starodávnych svätých prorokov, nezlyhá</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On, ktorý je naplnený adventným očakávaním, plný hlbokej viery v　Boha už participuje na Božích zasľúbeniach.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Pre </a:t>
            </a:r>
            <a:r>
              <a:rPr lang="sk-SK" sz="1600" dirty="0">
                <a:latin typeface="Times New Roman" panose="02020603050405020304" pitchFamily="18" charset="0"/>
                <a:cs typeface="Times New Roman" panose="02020603050405020304" pitchFamily="18" charset="0"/>
              </a:rPr>
              <a:t>neho, ktorý berie Boha smrteľne vážne, sú veci spásy pripravované Bohom, plnou realitou. Čas tuná nezohráva žiadnu rolu.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72" y="7138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891" y="609329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4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467544" y="393692"/>
            <a:ext cx="6678488" cy="6247864"/>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To je falošná istota, falošné očakávanie, ba hotový fanatizmus. Zachariášovo očakávanie, jeho nádej aj istota by boli skutočne falošnými, keby sa o　nič neopierali. Bola by to iba fikcia, jeho prianie.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Nádej </a:t>
            </a:r>
            <a:r>
              <a:rPr lang="sk-SK" sz="1600" dirty="0">
                <a:latin typeface="Times New Roman" panose="02020603050405020304" pitchFamily="18" charset="0"/>
                <a:cs typeface="Times New Roman" panose="02020603050405020304" pitchFamily="18" charset="0"/>
              </a:rPr>
              <a:t>od ničoho k　niečomu. Lenže on sa nádeja a　istotne verí Božím sľubom, Jeho zmluve, ktorú učinil Najvyšší už s　praotcami </a:t>
            </a:r>
            <a:r>
              <a:rPr lang="sk-SK" sz="1600" dirty="0" smtClean="0">
                <a:latin typeface="Times New Roman" panose="02020603050405020304" pitchFamily="18" charset="0"/>
                <a:cs typeface="Times New Roman" panose="02020603050405020304" pitchFamily="18" charset="0"/>
              </a:rPr>
              <a:t>. </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Boh </a:t>
            </a:r>
            <a:r>
              <a:rPr lang="sk-SK" sz="1600" dirty="0">
                <a:latin typeface="Times New Roman" panose="02020603050405020304" pitchFamily="18" charset="0"/>
                <a:cs typeface="Times New Roman" panose="02020603050405020304" pitchFamily="18" charset="0"/>
              </a:rPr>
              <a:t>svoje sľuby stopercentne plnil, preto niet pochýb, že ich splní aj v　budúcnosti. Zachariášova nádej je teda nádejou „od niečoho k　niečomu“, teda presne taká, akou sa niečoho nádeja každý normálny človek. Prví kresťania mali tiež takúto nádej, keď volali: „Maranatha – príď Pane Ježiši“.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Oni </a:t>
            </a:r>
            <a:r>
              <a:rPr lang="sk-SK" sz="1600" dirty="0">
                <a:latin typeface="Times New Roman" panose="02020603050405020304" pitchFamily="18" charset="0"/>
                <a:cs typeface="Times New Roman" panose="02020603050405020304" pitchFamily="18" charset="0"/>
              </a:rPr>
              <a:t>sa tiež správali v　každodennom živote tak, ako keby doba spásy, ktorá nastane druhým príchodom Krista už bola realitou. To sa odzrkadlilo aj na spôsobe a　dynamike ich života. Zachariáš to opisuje slovami: „Slúžiť Mu v　svätosti a　spravodlivosti pred Jeho </a:t>
            </a:r>
            <a:r>
              <a:rPr lang="sk-SK" sz="1600" dirty="0" smtClean="0">
                <a:latin typeface="Times New Roman" panose="02020603050405020304" pitchFamily="18" charset="0"/>
                <a:cs typeface="Times New Roman" panose="02020603050405020304" pitchFamily="18" charset="0"/>
              </a:rPr>
              <a:t>obličajom“</a:t>
            </a:r>
          </a:p>
          <a:p>
            <a:r>
              <a:rPr lang="sk-SK" sz="1600" dirty="0" smtClean="0">
                <a:latin typeface="Times New Roman" panose="02020603050405020304" pitchFamily="18" charset="0"/>
                <a:cs typeface="Times New Roman" panose="02020603050405020304" pitchFamily="18" charset="0"/>
              </a:rPr>
              <a:t>Veď </a:t>
            </a:r>
            <a:r>
              <a:rPr lang="sk-SK" sz="1600" dirty="0">
                <a:latin typeface="Times New Roman" panose="02020603050405020304" pitchFamily="18" charset="0"/>
                <a:cs typeface="Times New Roman" panose="02020603050405020304" pitchFamily="18" charset="0"/>
              </a:rPr>
              <a:t>určite platí „čoho sa nádejaš, podľa toho žiješ</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My na začiatku tejto adventnej doby, očakávajúc na druhý Kristov príchod, by sme si mali položiť otázky: Aké sú naše očakávania v　tomto advente?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K</a:t>
            </a:r>
            <a:r>
              <a:rPr lang="sk-SK" sz="1600" dirty="0">
                <a:latin typeface="Times New Roman" panose="02020603050405020304" pitchFamily="18" charset="0"/>
                <a:cs typeface="Times New Roman" panose="02020603050405020304" pitchFamily="18" charset="0"/>
              </a:rPr>
              <a:t>　čomu sa viažu? Je druhý príchod Kristov niečo, čo je v　nedohľadne, alebo žijem v　realite Jeho príchodu? V　realite druhého príchodu Krista ako skutočný adventný človek môže žiť iba ten, ktorý neochvejne dôveruje Božím zasľúbeniam.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Oni </a:t>
            </a:r>
            <a:r>
              <a:rPr lang="sk-SK" sz="1600" dirty="0">
                <a:latin typeface="Times New Roman" panose="02020603050405020304" pitchFamily="18" charset="0"/>
                <a:cs typeface="Times New Roman" panose="02020603050405020304" pitchFamily="18" charset="0"/>
              </a:rPr>
              <a:t>aj v　tejto adventnej dobe budú k　nám nanovo zaznievať. Odpovieme na ne podľa Zachariášovho vzoru s　pevnou istotou zloženou v　Bohu?</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87" y="109628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668" y="515719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1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795462">
            <a:off x="3205730" y="667037"/>
            <a:ext cx="4605005" cy="1325762"/>
          </a:xfrm>
          <a:prstGeom prst="rect">
            <a:avLst/>
          </a:prstGeom>
          <a:noFill/>
        </p:spPr>
        <p:txBody>
          <a:bodyPr wrap="none" lIns="91440" tIns="45720" rIns="91440" bIns="45720">
            <a:prstTxWarp prst="textArchDown">
              <a:avLst/>
            </a:prstTxWarp>
            <a:spAutoFit/>
          </a:bodyPr>
          <a:lstStyle/>
          <a:p>
            <a:pPr algn="ctr"/>
            <a:r>
              <a:rPr lang="sk-SK"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sk-SK"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sk-SK"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ADVEN</a:t>
            </a:r>
            <a:r>
              <a:rPr lang="sk-SK"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TNÁ NEDEĽA </a:t>
            </a:r>
            <a:endParaRPr lang="sk-SK"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pic>
        <p:nvPicPr>
          <p:cNvPr id="2050" name="Picture 2" descr="http://www.kennelgoldmine.com/adven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73016"/>
            <a:ext cx="3528392" cy="1986708"/>
          </a:xfrm>
          <a:prstGeom prst="rect">
            <a:avLst/>
          </a:prstGeom>
          <a:noFill/>
          <a:extLst>
            <a:ext uri="{909E8E84-426E-40DD-AFC4-6F175D3DCCD1}">
              <a14:hiddenFill xmlns:a14="http://schemas.microsoft.com/office/drawing/2010/main">
                <a:solidFill>
                  <a:srgbClr val="FFFFFF"/>
                </a:solidFill>
              </a14:hiddenFill>
            </a:ext>
          </a:extLst>
        </p:spPr>
      </p:pic>
      <p:sp>
        <p:nvSpPr>
          <p:cNvPr id="3" name="Obdĺžnik 2"/>
          <p:cNvSpPr/>
          <p:nvPr/>
        </p:nvSpPr>
        <p:spPr>
          <a:xfrm rot="518382">
            <a:off x="467544" y="2132856"/>
            <a:ext cx="4572000" cy="3293209"/>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Videnie Izaiáša, syna Amosovho, o Judei a Jeruzaleme</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Budú k nemu prúdiť všetky národy, prídu k nemu mnohé kmene a povedia</a:t>
            </a:r>
            <a:r>
              <a:rPr lang="sk-SK" sz="1600" b="1" dirty="0">
                <a:latin typeface="Times New Roman" panose="02020603050405020304" pitchFamily="18" charset="0"/>
                <a:cs typeface="Times New Roman" panose="02020603050405020304" pitchFamily="18" charset="0"/>
              </a:rPr>
              <a:t>: Poďme, vystúpme na Pánov vrch, do domu Jakubovho Boha! Nech nás poučí o svojich cestách a my budeme kráčať po jeho chodníkoch.“ Lebo zo Siona vzíde zákon a z Jeruzalema Pánovo slovo</a:t>
            </a:r>
            <a:r>
              <a:rPr lang="sk-SK" sz="1600" b="1" dirty="0" smtClean="0">
                <a:latin typeface="Times New Roman" panose="02020603050405020304" pitchFamily="18" charset="0"/>
                <a:cs typeface="Times New Roman" panose="02020603050405020304" pitchFamily="18" charset="0"/>
              </a:rPr>
              <a:t>.</a:t>
            </a:r>
          </a:p>
          <a:p>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r>
              <a:rPr lang="sk-SK" sz="1600" dirty="0"/>
              <a:t>Národ proti národu nezodvihne meč a nebudú sa priúčať boju. Hor‘ sa, dom Jakubov, kráčajme vo svetle Pánovom!</a:t>
            </a:r>
            <a:endParaRPr lang="sk-SK" sz="1600" b="1" dirty="0" smtClean="0">
              <a:latin typeface="Times New Roman" panose="02020603050405020304" pitchFamily="18" charset="0"/>
              <a:cs typeface="Times New Roman" panose="02020603050405020304" pitchFamily="18" charset="0"/>
            </a:endParaRPr>
          </a:p>
          <a:p>
            <a:r>
              <a:rPr lang="sk-SK" sz="1600" b="1" dirty="0">
                <a:latin typeface="Times New Roman" panose="02020603050405020304" pitchFamily="18" charset="0"/>
                <a:cs typeface="Times New Roman" panose="02020603050405020304" pitchFamily="18" charset="0"/>
              </a:rPr>
              <a:t>	</a:t>
            </a:r>
          </a:p>
        </p:txBody>
      </p:sp>
      <p:sp>
        <p:nvSpPr>
          <p:cNvPr id="4" name="BlokTextu 3"/>
          <p:cNvSpPr txBox="1"/>
          <p:nvPr/>
        </p:nvSpPr>
        <p:spPr>
          <a:xfrm>
            <a:off x="1259632" y="5793622"/>
            <a:ext cx="6480720" cy="707886"/>
          </a:xfrm>
          <a:prstGeom prst="rect">
            <a:avLst/>
          </a:prstGeom>
          <a:noFill/>
        </p:spPr>
        <p:txBody>
          <a:bodyPr wrap="square" rtlCol="0">
            <a:spAutoFit/>
          </a:bodyPr>
          <a:lstStyle/>
          <a:p>
            <a:r>
              <a:rPr lang="sk-SK" sz="2000" b="1" dirty="0" smtClean="0">
                <a:latin typeface="Times New Roman" panose="02020603050405020304" pitchFamily="18" charset="0"/>
                <a:cs typeface="Times New Roman" panose="02020603050405020304" pitchFamily="18" charset="0"/>
              </a:rPr>
              <a:t>,,Pán </a:t>
            </a:r>
            <a:r>
              <a:rPr lang="sk-SK" sz="2000" b="1" dirty="0">
                <a:latin typeface="Times New Roman" panose="02020603050405020304" pitchFamily="18" charset="0"/>
                <a:cs typeface="Times New Roman" panose="02020603050405020304" pitchFamily="18" charset="0"/>
              </a:rPr>
              <a:t>zhromaždí všetky národy vo večnom pokoji Božieho </a:t>
            </a:r>
            <a:r>
              <a:rPr lang="sk-SK" sz="2000" b="1" dirty="0" smtClean="0">
                <a:latin typeface="Times New Roman" panose="02020603050405020304" pitchFamily="18" charset="0"/>
                <a:cs typeface="Times New Roman" panose="02020603050405020304" pitchFamily="18" charset="0"/>
              </a:rPr>
              <a:t>kráľovstva,,</a:t>
            </a:r>
            <a:endParaRPr lang="sk-SK" sz="2000" b="1" dirty="0">
              <a:latin typeface="Times New Roman" panose="02020603050405020304" pitchFamily="18" charset="0"/>
              <a:cs typeface="Times New Roman" panose="02020603050405020304" pitchFamily="18" charset="0"/>
            </a:endParaRPr>
          </a:p>
        </p:txBody>
      </p:sp>
      <p:pic>
        <p:nvPicPr>
          <p:cNvPr id="2052" name="Picture 4" descr="http://www.marottis.de/bilder/weihnachten/ilsester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2194" y="632693"/>
            <a:ext cx="1056115"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arottis.de/bilder/weihnachten/ilsester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7512" y="548680"/>
            <a:ext cx="704077"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4"/>
                                        </p:tgtEl>
                                        <p:attrNameLst>
                                          <p:attrName>stroke.color</p:attrName>
                                        </p:attrNameLst>
                                      </p:cBhvr>
                                      <p:to>
                                        <a:schemeClr val="accent2"/>
                                      </p:to>
                                    </p:animClr>
                                    <p:set>
                                      <p:cBhvr>
                                        <p:cTn id="2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23528" y="692665"/>
            <a:ext cx="6858000" cy="5262979"/>
          </a:xfrm>
          <a:prstGeom prst="rect">
            <a:avLst/>
          </a:prstGeom>
        </p:spPr>
        <p:txBody>
          <a:bodyPr wrap="square">
            <a:spAutoFit/>
          </a:bodyPr>
          <a:lstStyle/>
          <a:p>
            <a:r>
              <a:rPr lang="sk-SK" sz="1600" b="1" dirty="0" smtClean="0">
                <a:latin typeface="Times New Roman" panose="02020603050405020304" pitchFamily="18" charset="0"/>
                <a:cs typeface="Times New Roman" panose="02020603050405020304" pitchFamily="18" charset="0"/>
              </a:rPr>
              <a:t> B /  </a:t>
            </a:r>
            <a:r>
              <a:rPr lang="sk-SK" sz="1600" dirty="0" smtClean="0">
                <a:latin typeface="Times New Roman" panose="02020603050405020304" pitchFamily="18" charset="0"/>
                <a:cs typeface="Times New Roman" panose="02020603050405020304" pitchFamily="18" charset="0"/>
              </a:rPr>
              <a:t>Takéto </a:t>
            </a:r>
            <a:r>
              <a:rPr lang="sk-SK" sz="1600" dirty="0">
                <a:latin typeface="Times New Roman" panose="02020603050405020304" pitchFamily="18" charset="0"/>
                <a:cs typeface="Times New Roman" panose="02020603050405020304" pitchFamily="18" charset="0"/>
              </a:rPr>
              <a:t>skutočné očakávanie nás nenechá v　pasivite. Nebudeme ľuďmi, ktorí v　advente pasívne chcú prijímať, ale staneme sa tými, ktorí chcú niečo prinášať ostatným. Zachariáš, ktorý je plný radosti zo záchrany v　Kristu, neudrží v　sebe túto radosť, ale ju oznamuje iným. Toto posolstvo o　prichádzajúcom Spasiteľovi musí prísť ku všetkým. Zachariáš už pri narodení svojho dieťaťa pochopil, že Pán Boh do tejto služby povoláva ľudí. Pri prvom advente Jána Krstiteľa, potom apoštolov a　dnes za Zachariášovými slovami: Ty... budeš sa volať prorokom Najvyššieho (v.76) vidíme Božie slová adresované aj nám. Ty, ktorý si uveril adventnej zvesti „pôjdeš pred tvárou Pánovou, aby si Mu pripravil cestu“ (v.76). Možno sa budeš cítiť nehodný, slabý ako dieťa, ale pamätaj na Pánov prísľub, že Jeho moc sa v　slabosti dokonáva (2.Kor. 12,9). V　čom tá príprava Pánovej cesty spočíva? Zachariáš hovorí, že dôležité je učiť ľud známosti spasenia. Platí to aj pre nás dnes. Nestačia len adventné symboly v　domácnostiach, ale je potrebná známosť, čo sa za tým skrýva. Známosť spasenia aj pre nás bude v　tejto adventnej dobe ponúkaná bohate. Adventné modlitebné týždne, večierne, teda zintenzívnenie duchovného života v　našich zboroch je ponukou rásť v　známosti spasenia. Osobným svedectvom sa nesmieme báť ju niesť tým, ktorí počas adventu do chrámu neprídu. Ako využijeme túto dobu milosti k　rastu známosti spasenia? Nájdeme si čas nielen pre televíziu, ale aj na duchovné veci? Pripravovať cestu Pánovi znamená aj prijímať Pánom ponúknutú milosť odpustenia </a:t>
            </a:r>
            <a:r>
              <a:rPr lang="sk-SK" sz="1600" dirty="0" smtClean="0">
                <a:latin typeface="Times New Roman" panose="02020603050405020304" pitchFamily="18" charset="0"/>
                <a:cs typeface="Times New Roman" panose="02020603050405020304" pitchFamily="18" charset="0"/>
              </a:rPr>
              <a:t>hriechov. </a:t>
            </a:r>
            <a:endParaRPr lang="sk-SK" sz="1600" dirty="0">
              <a:latin typeface="Times New Roman" panose="02020603050405020304" pitchFamily="18" charset="0"/>
              <a:cs typeface="Times New Roman" panose="02020603050405020304" pitchFamily="18" charset="0"/>
            </a:endParaRPr>
          </a:p>
        </p:txBody>
      </p:sp>
      <p:pic>
        <p:nvPicPr>
          <p:cNvPr id="3" name="Picture 4" descr="viano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7189" y="1988840"/>
            <a:ext cx="1686258" cy="37444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970" y="590284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9556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2184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ircle(in)">
                                      <p:cBhvr>
                                        <p:cTn id="6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1187624" y="1052736"/>
            <a:ext cx="6606480" cy="3539430"/>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Odbúravať v　pokání zo svojho života skutky tmy, aby sme neostali sedieť v　tme </a:t>
            </a:r>
            <a:r>
              <a:rPr lang="sk-SK" sz="1600" dirty="0" smtClean="0">
                <a:latin typeface="Times New Roman" panose="02020603050405020304" pitchFamily="18" charset="0"/>
                <a:cs typeface="Times New Roman" panose="02020603050405020304" pitchFamily="18" charset="0"/>
              </a:rPr>
              <a:t>. Aj </a:t>
            </a:r>
            <a:r>
              <a:rPr lang="sk-SK" sz="1600" dirty="0">
                <a:latin typeface="Times New Roman" panose="02020603050405020304" pitchFamily="18" charset="0"/>
                <a:cs typeface="Times New Roman" panose="02020603050405020304" pitchFamily="18" charset="0"/>
              </a:rPr>
              <a:t>naša adventná doba nám skrze ponuku spovede a　VP toto všetko umožňuje. Cítime potrebu Pánovho odpustenia? Nie sme v　tejto dobe príliš sebaistí, že nie sme na tom až tak zlé? Iste, nemyslíme pod touto ponukou masové spovede bez „vydávania ovocia hodného </a:t>
            </a:r>
            <a:r>
              <a:rPr lang="sk-SK" sz="1600" dirty="0" smtClean="0">
                <a:latin typeface="Times New Roman" panose="02020603050405020304" pitchFamily="18" charset="0"/>
                <a:cs typeface="Times New Roman" panose="02020603050405020304" pitchFamily="18" charset="0"/>
              </a:rPr>
              <a:t>pokánia. </a:t>
            </a:r>
            <a:r>
              <a:rPr lang="sk-SK" sz="1600" dirty="0">
                <a:latin typeface="Times New Roman" panose="02020603050405020304" pitchFamily="18" charset="0"/>
                <a:cs typeface="Times New Roman" panose="02020603050405020304" pitchFamily="18" charset="0"/>
              </a:rPr>
              <a:t>Táto adventná doba, ak má upraviť naše nohy na cestu pokoja, musí byť dobou hľadania zmierenia s　Bohom a　s　ľuďmi. Nečakaj, že ťa vyhľadá človek, s　ktorým máš spor. Ty choď, ty upriamuj nohy na cestu </a:t>
            </a:r>
            <a:r>
              <a:rPr lang="sk-SK" sz="1600" dirty="0" smtClean="0">
                <a:latin typeface="Times New Roman" panose="02020603050405020304" pitchFamily="18" charset="0"/>
                <a:cs typeface="Times New Roman" panose="02020603050405020304" pitchFamily="18" charset="0"/>
              </a:rPr>
              <a:t>pokoja. Ak </a:t>
            </a:r>
            <a:r>
              <a:rPr lang="sk-SK" sz="1600" dirty="0">
                <a:latin typeface="Times New Roman" panose="02020603050405020304" pitchFamily="18" charset="0"/>
                <a:cs typeface="Times New Roman" panose="02020603050405020304" pitchFamily="18" charset="0"/>
              </a:rPr>
              <a:t>chceme prežiť požehnaný advent plný pokoja, lásky a　porozumenia, nesmieme sa nechať zlákať dnešnou dobou konzumnou. Zachariášov advent je našou super ponukou. Plne dôveruj Božiemu zasľúbeniu a　pripravuj prichádzajúcemu Pánovi cestu priamo do svojho srdca i　sŕdc iných. Nezabudni: „Čoho sa nádejaš, podľa toho žiješ“.</a:t>
            </a:r>
          </a:p>
          <a:p>
            <a:r>
              <a:rPr lang="sk-SK" sz="1600" dirty="0">
                <a:latin typeface="Times New Roman" panose="02020603050405020304" pitchFamily="18" charset="0"/>
                <a:cs typeface="Times New Roman" panose="02020603050405020304" pitchFamily="18" charset="0"/>
              </a:rPr>
              <a:t>Amen. </a:t>
            </a: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3265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864" y="459216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57" y="19793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51723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5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chov.fara.sk/galery/201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 y="0"/>
            <a:ext cx="91438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24" y="307183"/>
            <a:ext cx="3622332" cy="26344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78276"/>
            <a:ext cx="3622332" cy="2634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21668" y="-178129"/>
            <a:ext cx="3622332" cy="26344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6905" y="1544446"/>
            <a:ext cx="3622332" cy="263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puchov.fara.sk/galery/201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726441"/>
            <a:ext cx="2880320" cy="20947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69996" y="337590"/>
            <a:ext cx="4082524" cy="18617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07199"/>
            <a:ext cx="2741987" cy="19941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19"/>
            <a:ext cx="1840634" cy="133864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SnoAni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8128"/>
            <a:ext cx="3622332" cy="2634423"/>
          </a:xfrm>
          <a:prstGeom prst="rect">
            <a:avLst/>
          </a:prstGeom>
          <a:noFill/>
          <a:extLst>
            <a:ext uri="{909E8E84-426E-40DD-AFC4-6F175D3DCCD1}">
              <a14:hiddenFill xmlns:a14="http://schemas.microsoft.com/office/drawing/2010/main">
                <a:solidFill>
                  <a:srgbClr val="FFFFFF"/>
                </a:solidFill>
              </a14:hiddenFill>
            </a:ext>
          </a:extLst>
        </p:spPr>
      </p:pic>
      <p:sp>
        <p:nvSpPr>
          <p:cNvPr id="3" name="Obdĺžnik 2"/>
          <p:cNvSpPr/>
          <p:nvPr/>
        </p:nvSpPr>
        <p:spPr>
          <a:xfrm rot="945071">
            <a:off x="4310218" y="4594637"/>
            <a:ext cx="3025123" cy="923330"/>
          </a:xfrm>
          <a:prstGeom prst="rect">
            <a:avLst/>
          </a:prstGeom>
          <a:noFill/>
        </p:spPr>
        <p:txBody>
          <a:bodyPr wrap="none" lIns="91440" tIns="45720" rIns="91440" bIns="45720">
            <a:prstTxWarp prst="textArchDown">
              <a:avLst/>
            </a:prstTxWarp>
            <a:spAutoFit/>
          </a:bodyPr>
          <a:lstStyle/>
          <a:p>
            <a:pPr algn="ctr"/>
            <a:r>
              <a:rPr lang="sk-SK"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endParaRPr lang="sk-SK"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9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70"/>
                                        </p:tgtEl>
                                        <p:attrNameLst>
                                          <p:attrName>style.visibility</p:attrName>
                                        </p:attrNameLst>
                                      </p:cBhvr>
                                      <p:to>
                                        <p:strVal val="visible"/>
                                      </p:to>
                                    </p:set>
                                    <p:animEffect transition="in" filter="fade">
                                      <p:cBhvr>
                                        <p:cTn id="12" dur="1000"/>
                                        <p:tgtEl>
                                          <p:spTgt spid="2070"/>
                                        </p:tgtEl>
                                      </p:cBhvr>
                                    </p:animEffect>
                                    <p:anim calcmode="lin" valueType="num">
                                      <p:cBhvr>
                                        <p:cTn id="13" dur="1000" fill="hold"/>
                                        <p:tgtEl>
                                          <p:spTgt spid="2070"/>
                                        </p:tgtEl>
                                        <p:attrNameLst>
                                          <p:attrName>ppt_x</p:attrName>
                                        </p:attrNameLst>
                                      </p:cBhvr>
                                      <p:tavLst>
                                        <p:tav tm="0">
                                          <p:val>
                                            <p:strVal val="#ppt_x"/>
                                          </p:val>
                                        </p:tav>
                                        <p:tav tm="100000">
                                          <p:val>
                                            <p:strVal val="#ppt_x"/>
                                          </p:val>
                                        </p:tav>
                                      </p:tavLst>
                                    </p:anim>
                                    <p:anim calcmode="lin" valueType="num">
                                      <p:cBhvr>
                                        <p:cTn id="14"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2070"/>
                                        </p:tgtEl>
                                        <p:attrNameLst>
                                          <p:attrName>style.visibility</p:attrName>
                                        </p:attrNameLst>
                                      </p:cBhvr>
                                      <p:to>
                                        <p:strVal val="visible"/>
                                      </p:to>
                                    </p:set>
                                    <p:animEffect transition="in" filter="fade">
                                      <p:cBhvr>
                                        <p:cTn id="19" dur="2000"/>
                                        <p:tgtEl>
                                          <p:spTgt spid="2070"/>
                                        </p:tgtEl>
                                      </p:cBhvr>
                                    </p:animEffect>
                                    <p:anim calcmode="lin" valueType="num">
                                      <p:cBhvr>
                                        <p:cTn id="20" dur="2000" fill="hold"/>
                                        <p:tgtEl>
                                          <p:spTgt spid="2070"/>
                                        </p:tgtEl>
                                        <p:attrNameLst>
                                          <p:attrName>ppt_w</p:attrName>
                                        </p:attrNameLst>
                                      </p:cBhvr>
                                      <p:tavLst>
                                        <p:tav tm="0" fmla="#ppt_w*sin(2.5*pi*$)">
                                          <p:val>
                                            <p:fltVal val="0"/>
                                          </p:val>
                                        </p:tav>
                                        <p:tav tm="100000">
                                          <p:val>
                                            <p:fltVal val="1"/>
                                          </p:val>
                                        </p:tav>
                                      </p:tavLst>
                                    </p:anim>
                                    <p:anim calcmode="lin" valueType="num">
                                      <p:cBhvr>
                                        <p:cTn id="21" dur="2000" fill="hold"/>
                                        <p:tgtEl>
                                          <p:spTgt spid="207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66"/>
                                        </p:tgtEl>
                                        <p:attrNameLst>
                                          <p:attrName>style.visibility</p:attrName>
                                        </p:attrNameLst>
                                      </p:cBhvr>
                                      <p:to>
                                        <p:strVal val="visible"/>
                                      </p:to>
                                    </p:set>
                                    <p:animEffect transition="in" filter="barn(inVertical)">
                                      <p:cBhvr>
                                        <p:cTn id="26" dur="500"/>
                                        <p:tgtEl>
                                          <p:spTgt spid="2066"/>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62"/>
                                        </p:tgtEl>
                                        <p:attrNameLst>
                                          <p:attrName>style.visibility</p:attrName>
                                        </p:attrNameLst>
                                      </p:cBhvr>
                                      <p:to>
                                        <p:strVal val="visible"/>
                                      </p:to>
                                    </p:set>
                                    <p:animEffect transition="in" filter="fade">
                                      <p:cBhvr>
                                        <p:cTn id="31" dur="2000"/>
                                        <p:tgtEl>
                                          <p:spTgt spid="2062"/>
                                        </p:tgtEl>
                                      </p:cBhvr>
                                    </p:animEffect>
                                    <p:anim calcmode="lin" valueType="num">
                                      <p:cBhvr>
                                        <p:cTn id="32" dur="2000" fill="hold"/>
                                        <p:tgtEl>
                                          <p:spTgt spid="2062"/>
                                        </p:tgtEl>
                                        <p:attrNameLst>
                                          <p:attrName>ppt_w</p:attrName>
                                        </p:attrNameLst>
                                      </p:cBhvr>
                                      <p:tavLst>
                                        <p:tav tm="0" fmla="#ppt_w*sin(2.5*pi*$)">
                                          <p:val>
                                            <p:fltVal val="0"/>
                                          </p:val>
                                        </p:tav>
                                        <p:tav tm="100000">
                                          <p:val>
                                            <p:fltVal val="1"/>
                                          </p:val>
                                        </p:tav>
                                      </p:tavLst>
                                    </p:anim>
                                    <p:anim calcmode="lin" valueType="num">
                                      <p:cBhvr>
                                        <p:cTn id="33" dur="2000" fill="hold"/>
                                        <p:tgtEl>
                                          <p:spTgt spid="2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459097">
            <a:off x="769317" y="511473"/>
            <a:ext cx="7744428" cy="923330"/>
          </a:xfrm>
          <a:prstGeom prst="rect">
            <a:avLst/>
          </a:prstGeom>
          <a:noFill/>
        </p:spPr>
        <p:txBody>
          <a:bodyPr wrap="none" lIns="91440" tIns="45720" rIns="91440" bIns="45720">
            <a:prstTxWarp prst="textArchDown">
              <a:avLst/>
            </a:prstTxWarp>
            <a:spAutoFit/>
          </a:bodyPr>
          <a:lstStyle/>
          <a:p>
            <a:pPr algn="ctr"/>
            <a:r>
              <a:rPr lang="sk-SK"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Vianoce-štedrý večer</a:t>
            </a:r>
            <a:endParaRPr lang="sk-SK"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Obdĺžnik 2"/>
          <p:cNvSpPr/>
          <p:nvPr/>
        </p:nvSpPr>
        <p:spPr>
          <a:xfrm>
            <a:off x="721489" y="5589240"/>
            <a:ext cx="7128792" cy="830997"/>
          </a:xfrm>
          <a:prstGeom prst="rect">
            <a:avLst/>
          </a:prstGeom>
        </p:spPr>
        <p:txBody>
          <a:bodyPr wrap="square">
            <a:spAutoFit/>
          </a:bodyPr>
          <a:lstStyle/>
          <a:p>
            <a:r>
              <a:rPr lang="sk-SK" sz="1600" b="1" dirty="0">
                <a:latin typeface="Times New Roman" panose="02020603050405020304" pitchFamily="18" charset="0"/>
                <a:cs typeface="Times New Roman" panose="02020603050405020304" pitchFamily="18" charset="0"/>
              </a:rPr>
              <a:t>Vianoce</a:t>
            </a:r>
            <a:r>
              <a:rPr lang="sk-SK" sz="1600" dirty="0">
                <a:latin typeface="Times New Roman" panose="02020603050405020304" pitchFamily="18" charset="0"/>
                <a:cs typeface="Times New Roman" panose="02020603050405020304" pitchFamily="18" charset="0"/>
              </a:rPr>
              <a:t> alebo </a:t>
            </a:r>
            <a:r>
              <a:rPr lang="sk-SK" sz="1600" b="1" dirty="0">
                <a:latin typeface="Times New Roman" panose="02020603050405020304" pitchFamily="18" charset="0"/>
                <a:cs typeface="Times New Roman" panose="02020603050405020304" pitchFamily="18" charset="0"/>
              </a:rPr>
              <a:t>vianočné sviatky</a:t>
            </a:r>
            <a:r>
              <a:rPr lang="sk-SK" sz="1600" dirty="0">
                <a:latin typeface="Times New Roman" panose="02020603050405020304" pitchFamily="18" charset="0"/>
                <a:cs typeface="Times New Roman" panose="02020603050405020304" pitchFamily="18" charset="0"/>
              </a:rPr>
              <a:t> (skrátene </a:t>
            </a:r>
            <a:r>
              <a:rPr lang="sk-SK" sz="1600" b="1" dirty="0">
                <a:latin typeface="Times New Roman" panose="02020603050405020304" pitchFamily="18" charset="0"/>
                <a:cs typeface="Times New Roman" panose="02020603050405020304" pitchFamily="18" charset="0"/>
              </a:rPr>
              <a:t>Sviatky</a:t>
            </a:r>
            <a:r>
              <a:rPr lang="sk-SK" sz="1600" dirty="0">
                <a:latin typeface="Times New Roman" panose="02020603050405020304" pitchFamily="18" charset="0"/>
                <a:cs typeface="Times New Roman" panose="02020603050405020304" pitchFamily="18" charset="0"/>
              </a:rPr>
              <a:t> sú najmä sviatky pokoja a lásky a pôvodne len kresťanské sviatky narodenia Ježiša Krista, dnes aj všeobecne v rovnakom období slávené sviatky pokoja a mieru. </a:t>
            </a:r>
          </a:p>
        </p:txBody>
      </p:sp>
      <p:pic>
        <p:nvPicPr>
          <p:cNvPr id="1034" name="Picture 10" descr="http://img.webme.com/pic/b/bobinovci/stromek12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936" y="1553732"/>
            <a:ext cx="2577189" cy="4035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vianocesk.wz.cz/Vianocnevinsovacky.files/blikajucipassvie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9018"/>
            <a:ext cx="7798414" cy="3619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vianocesk.wz.cz/Vianocnevinsovacky.files/2az.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73138"/>
            <a:ext cx="21145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vianocesk.wz.cz/Vianocnevinsovacky.files/sviecak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31973" y="3140968"/>
            <a:ext cx="1832696" cy="23792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14" y="296382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062" y="93924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38" y="234620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851" y="357148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352" y="613051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51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down)">
                                      <p:cBhvr>
                                        <p:cTn id="7" dur="580">
                                          <p:stCondLst>
                                            <p:cond delay="0"/>
                                          </p:stCondLst>
                                        </p:cTn>
                                        <p:tgtEl>
                                          <p:spTgt spid="1038"/>
                                        </p:tgtEl>
                                      </p:cBhvr>
                                    </p:animEffect>
                                    <p:anim calcmode="lin" valueType="num">
                                      <p:cBhvr>
                                        <p:cTn id="8"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8"/>
                                        </p:tgtEl>
                                      </p:cBhvr>
                                      <p:to x="100000" y="60000"/>
                                    </p:animScale>
                                    <p:animScale>
                                      <p:cBhvr>
                                        <p:cTn id="14" dur="166" decel="50000">
                                          <p:stCondLst>
                                            <p:cond delay="676"/>
                                          </p:stCondLst>
                                        </p:cTn>
                                        <p:tgtEl>
                                          <p:spTgt spid="1038"/>
                                        </p:tgtEl>
                                      </p:cBhvr>
                                      <p:to x="100000" y="100000"/>
                                    </p:animScale>
                                    <p:animScale>
                                      <p:cBhvr>
                                        <p:cTn id="15" dur="26">
                                          <p:stCondLst>
                                            <p:cond delay="1312"/>
                                          </p:stCondLst>
                                        </p:cTn>
                                        <p:tgtEl>
                                          <p:spTgt spid="1038"/>
                                        </p:tgtEl>
                                      </p:cBhvr>
                                      <p:to x="100000" y="80000"/>
                                    </p:animScale>
                                    <p:animScale>
                                      <p:cBhvr>
                                        <p:cTn id="16" dur="166" decel="50000">
                                          <p:stCondLst>
                                            <p:cond delay="1338"/>
                                          </p:stCondLst>
                                        </p:cTn>
                                        <p:tgtEl>
                                          <p:spTgt spid="1038"/>
                                        </p:tgtEl>
                                      </p:cBhvr>
                                      <p:to x="100000" y="100000"/>
                                    </p:animScale>
                                    <p:animScale>
                                      <p:cBhvr>
                                        <p:cTn id="17" dur="26">
                                          <p:stCondLst>
                                            <p:cond delay="1642"/>
                                          </p:stCondLst>
                                        </p:cTn>
                                        <p:tgtEl>
                                          <p:spTgt spid="1038"/>
                                        </p:tgtEl>
                                      </p:cBhvr>
                                      <p:to x="100000" y="90000"/>
                                    </p:animScale>
                                    <p:animScale>
                                      <p:cBhvr>
                                        <p:cTn id="18" dur="166" decel="50000">
                                          <p:stCondLst>
                                            <p:cond delay="1668"/>
                                          </p:stCondLst>
                                        </p:cTn>
                                        <p:tgtEl>
                                          <p:spTgt spid="1038"/>
                                        </p:tgtEl>
                                      </p:cBhvr>
                                      <p:to x="100000" y="100000"/>
                                    </p:animScale>
                                    <p:animScale>
                                      <p:cBhvr>
                                        <p:cTn id="19" dur="26">
                                          <p:stCondLst>
                                            <p:cond delay="1808"/>
                                          </p:stCondLst>
                                        </p:cTn>
                                        <p:tgtEl>
                                          <p:spTgt spid="1038"/>
                                        </p:tgtEl>
                                      </p:cBhvr>
                                      <p:to x="100000" y="95000"/>
                                    </p:animScale>
                                    <p:animScale>
                                      <p:cBhvr>
                                        <p:cTn id="20" dur="166" decel="50000">
                                          <p:stCondLst>
                                            <p:cond delay="1834"/>
                                          </p:stCondLst>
                                        </p:cTn>
                                        <p:tgtEl>
                                          <p:spTgt spid="10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040"/>
                                        </p:tgtEl>
                                        <p:attrNameLst>
                                          <p:attrName>style.visibility</p:attrName>
                                        </p:attrNameLst>
                                      </p:cBhvr>
                                      <p:to>
                                        <p:strVal val="visible"/>
                                      </p:to>
                                    </p:set>
                                    <p:animEffect transition="in" filter="fade">
                                      <p:cBhvr>
                                        <p:cTn id="25" dur="2000"/>
                                        <p:tgtEl>
                                          <p:spTgt spid="1040"/>
                                        </p:tgtEl>
                                      </p:cBhvr>
                                    </p:animEffect>
                                    <p:anim calcmode="lin" valueType="num">
                                      <p:cBhvr>
                                        <p:cTn id="26" dur="2000" fill="hold"/>
                                        <p:tgtEl>
                                          <p:spTgt spid="1040"/>
                                        </p:tgtEl>
                                        <p:attrNameLst>
                                          <p:attrName>ppt_w</p:attrName>
                                        </p:attrNameLst>
                                      </p:cBhvr>
                                      <p:tavLst>
                                        <p:tav tm="0" fmla="#ppt_w*sin(2.5*pi*$)">
                                          <p:val>
                                            <p:fltVal val="0"/>
                                          </p:val>
                                        </p:tav>
                                        <p:tav tm="100000">
                                          <p:val>
                                            <p:fltVal val="1"/>
                                          </p:val>
                                        </p:tav>
                                      </p:tavLst>
                                    </p:anim>
                                    <p:anim calcmode="lin" valueType="num">
                                      <p:cBhvr>
                                        <p:cTn id="27" dur="2000" fill="hold"/>
                                        <p:tgtEl>
                                          <p:spTgt spid="1040"/>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wheel(1)">
                                      <p:cBhvr>
                                        <p:cTn id="32" dur="2000"/>
                                        <p:tgtEl>
                                          <p:spTgt spid="10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randombar(horizontal)">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414465">
            <a:off x="1227418" y="421760"/>
            <a:ext cx="5420395" cy="707886"/>
          </a:xfrm>
          <a:prstGeom prst="rect">
            <a:avLst/>
          </a:prstGeom>
          <a:noFill/>
        </p:spPr>
        <p:txBody>
          <a:bodyPr wrap="none" lIns="91440" tIns="45720" rIns="91440" bIns="45720">
            <a:prstTxWarp prst="textArchDown">
              <a:avLst/>
            </a:prstTxWarp>
            <a:spAutoFit/>
          </a:bodyPr>
          <a:lstStyle/>
          <a:p>
            <a:pPr algn="ctr"/>
            <a:r>
              <a:rPr lang="sk-SK"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Narodenie Ježiša Krista</a:t>
            </a:r>
            <a:endParaRPr lang="sk-SK"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
        <p:nvSpPr>
          <p:cNvPr id="3" name="Obdĺžnik 2"/>
          <p:cNvSpPr/>
          <p:nvPr/>
        </p:nvSpPr>
        <p:spPr>
          <a:xfrm>
            <a:off x="179512" y="1450800"/>
            <a:ext cx="5472608" cy="5262979"/>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Na Vianoce si pripomíname narodenie Pána Ježiša Krista, Božieho Syna, z Panny Márie.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Evanjelisti</a:t>
            </a:r>
            <a:r>
              <a:rPr lang="sk-SK" sz="1600" dirty="0">
                <a:latin typeface="Times New Roman" panose="02020603050405020304" pitchFamily="18" charset="0"/>
                <a:cs typeface="Times New Roman" panose="02020603050405020304" pitchFamily="18" charset="0"/>
              </a:rPr>
              <a:t>, ktorí opísali život Pána Ježiša a jeho učenie, nám neudávajú presný čas narodenia. </a:t>
            </a:r>
            <a:endParaRPr lang="sk-SK" sz="1600" dirty="0" smtClean="0">
              <a:latin typeface="Times New Roman" panose="02020603050405020304" pitchFamily="18" charset="0"/>
              <a:cs typeface="Times New Roman" panose="02020603050405020304" pitchFamily="18" charset="0"/>
            </a:endParaRP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Evanjelista Lukáš uvádza, že sa to stalo za vlády Herodesa v Palestíne, Kvirínia v Sýrii a cisára Oktaviána Augusta v Ríme, keď bol súpis obyvateľstva v celej Rímskej ríši.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Podľa </a:t>
            </a:r>
            <a:r>
              <a:rPr lang="sk-SK" sz="1600" dirty="0">
                <a:latin typeface="Times New Roman" panose="02020603050405020304" pitchFamily="18" charset="0"/>
                <a:cs typeface="Times New Roman" panose="02020603050405020304" pitchFamily="18" charset="0"/>
              </a:rPr>
              <a:t>výpočtov mnícha Dionýza zo </a:t>
            </a:r>
            <a:r>
              <a:rPr lang="sk-SK" sz="1600" b="1" dirty="0">
                <a:latin typeface="Times New Roman" panose="02020603050405020304" pitchFamily="18" charset="0"/>
                <a:cs typeface="Times New Roman" panose="02020603050405020304" pitchFamily="18" charset="0"/>
              </a:rPr>
              <a:t>6. storočia sa narodil v roku 753 od založenia mesta Ríma. </a:t>
            </a:r>
            <a:endParaRPr lang="sk-SK" sz="1600" b="1"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Tento </a:t>
            </a:r>
            <a:r>
              <a:rPr lang="sk-SK" sz="1600" dirty="0">
                <a:latin typeface="Times New Roman" panose="02020603050405020304" pitchFamily="18" charset="0"/>
                <a:cs typeface="Times New Roman" panose="02020603050405020304" pitchFamily="18" charset="0"/>
              </a:rPr>
              <a:t>rok určil za začiatok letopočtu, ktorým sa riadime </a:t>
            </a:r>
            <a:r>
              <a:rPr lang="sk-SK" sz="1600" dirty="0" smtClean="0">
                <a:latin typeface="Times New Roman" panose="02020603050405020304" pitchFamily="18" charset="0"/>
                <a:cs typeface="Times New Roman" panose="02020603050405020304" pitchFamily="18" charset="0"/>
              </a:rPr>
              <a:t>dodnes. </a:t>
            </a:r>
          </a:p>
          <a:p>
            <a:r>
              <a:rPr lang="sk-SK" sz="1600" dirty="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Novšie výskumy však zistili, že tento mních sa o pár rokov pomýlil. </a:t>
            </a:r>
            <a:endParaRPr lang="sk-SK" sz="1600" b="1" dirty="0" smtClean="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Ježiš </a:t>
            </a:r>
            <a:r>
              <a:rPr lang="sk-SK" sz="1600" b="1" dirty="0">
                <a:latin typeface="Times New Roman" panose="02020603050405020304" pitchFamily="18" charset="0"/>
                <a:cs typeface="Times New Roman" panose="02020603050405020304" pitchFamily="18" charset="0"/>
              </a:rPr>
              <a:t>Kristus sa narodil asi 4 až 7 rokov skôr</a:t>
            </a:r>
            <a:r>
              <a:rPr lang="sk-SK" sz="1600" dirty="0">
                <a:latin typeface="Times New Roman" panose="02020603050405020304" pitchFamily="18" charset="0"/>
                <a:cs typeface="Times New Roman" panose="02020603050405020304" pitchFamily="18" charset="0"/>
              </a:rPr>
              <a:t>.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Nepoznáme </a:t>
            </a:r>
            <a:r>
              <a:rPr lang="sk-SK" sz="1600" dirty="0">
                <a:latin typeface="Times New Roman" panose="02020603050405020304" pitchFamily="18" charset="0"/>
                <a:cs typeface="Times New Roman" panose="02020603050405020304" pitchFamily="18" charset="0"/>
              </a:rPr>
              <a:t>ani deň a mesiac, kedy prišiel na svet. 25. december ako slávnosť narodenia Pána sa slávi v Cirkvi od 2. storočia. Pápež sv. Telesfor (125-136) nariadil, aby sa v tento sviatok slúžili tri sv. omše, jedna z nich o polnoci.</a:t>
            </a:r>
            <a:endParaRPr lang="sk-SK" sz="1600" b="1" dirty="0" smtClean="0">
              <a:latin typeface="Times New Roman" panose="02020603050405020304" pitchFamily="18" charset="0"/>
              <a:cs typeface="Times New Roman" panose="02020603050405020304" pitchFamily="18" charset="0"/>
            </a:endParaRPr>
          </a:p>
          <a:p>
            <a:r>
              <a:rPr lang="sk-SK" sz="1600" b="1" dirty="0">
                <a:latin typeface="Times New Roman" panose="02020603050405020304" pitchFamily="18" charset="0"/>
                <a:cs typeface="Times New Roman" panose="02020603050405020304" pitchFamily="18" charset="0"/>
              </a:rPr>
              <a:t>	</a:t>
            </a:r>
          </a:p>
        </p:txBody>
      </p:sp>
      <p:sp>
        <p:nvSpPr>
          <p:cNvPr id="4" name="AutoShape 2" descr="http://vianocesk.wz.cz/Vianocnevinsovacky.files/Jezisko5.jpg"/>
          <p:cNvSpPr>
            <a:spLocks noChangeAspect="1" noChangeArrowheads="1"/>
          </p:cNvSpPr>
          <p:nvPr/>
        </p:nvSpPr>
        <p:spPr bwMode="auto">
          <a:xfrm>
            <a:off x="155575" y="-2171700"/>
            <a:ext cx="3067050" cy="453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054" name="Picture 6" descr="http://www.gifmania.sk/Animovane-Gify-Vianoce/Animovane-Obrazky-Narodenie-Jezisa-Krista/Narodenie-Jezisa-Krista-4461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07239" y="2852936"/>
            <a:ext cx="235612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710" y="597334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70" y="62591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86" y="178276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25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wipe(down)">
                                      <p:cBhvr>
                                        <p:cTn id="25" dur="580">
                                          <p:stCondLst>
                                            <p:cond delay="0"/>
                                          </p:stCondLst>
                                        </p:cTn>
                                        <p:tgtEl>
                                          <p:spTgt spid="2054"/>
                                        </p:tgtEl>
                                      </p:cBhvr>
                                    </p:animEffect>
                                    <p:anim calcmode="lin" valueType="num">
                                      <p:cBhvr>
                                        <p:cTn id="26"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4"/>
                                        </p:tgtEl>
                                      </p:cBhvr>
                                      <p:to x="100000" y="60000"/>
                                    </p:animScale>
                                    <p:animScale>
                                      <p:cBhvr>
                                        <p:cTn id="32" dur="166" decel="50000">
                                          <p:stCondLst>
                                            <p:cond delay="676"/>
                                          </p:stCondLst>
                                        </p:cTn>
                                        <p:tgtEl>
                                          <p:spTgt spid="2054"/>
                                        </p:tgtEl>
                                      </p:cBhvr>
                                      <p:to x="100000" y="100000"/>
                                    </p:animScale>
                                    <p:animScale>
                                      <p:cBhvr>
                                        <p:cTn id="33" dur="26">
                                          <p:stCondLst>
                                            <p:cond delay="1312"/>
                                          </p:stCondLst>
                                        </p:cTn>
                                        <p:tgtEl>
                                          <p:spTgt spid="2054"/>
                                        </p:tgtEl>
                                      </p:cBhvr>
                                      <p:to x="100000" y="80000"/>
                                    </p:animScale>
                                    <p:animScale>
                                      <p:cBhvr>
                                        <p:cTn id="34" dur="166" decel="50000">
                                          <p:stCondLst>
                                            <p:cond delay="1338"/>
                                          </p:stCondLst>
                                        </p:cTn>
                                        <p:tgtEl>
                                          <p:spTgt spid="2054"/>
                                        </p:tgtEl>
                                      </p:cBhvr>
                                      <p:to x="100000" y="100000"/>
                                    </p:animScale>
                                    <p:animScale>
                                      <p:cBhvr>
                                        <p:cTn id="35" dur="26">
                                          <p:stCondLst>
                                            <p:cond delay="1642"/>
                                          </p:stCondLst>
                                        </p:cTn>
                                        <p:tgtEl>
                                          <p:spTgt spid="2054"/>
                                        </p:tgtEl>
                                      </p:cBhvr>
                                      <p:to x="100000" y="90000"/>
                                    </p:animScale>
                                    <p:animScale>
                                      <p:cBhvr>
                                        <p:cTn id="36" dur="166" decel="50000">
                                          <p:stCondLst>
                                            <p:cond delay="1668"/>
                                          </p:stCondLst>
                                        </p:cTn>
                                        <p:tgtEl>
                                          <p:spTgt spid="2054"/>
                                        </p:tgtEl>
                                      </p:cBhvr>
                                      <p:to x="100000" y="100000"/>
                                    </p:animScale>
                                    <p:animScale>
                                      <p:cBhvr>
                                        <p:cTn id="37" dur="26">
                                          <p:stCondLst>
                                            <p:cond delay="1808"/>
                                          </p:stCondLst>
                                        </p:cTn>
                                        <p:tgtEl>
                                          <p:spTgt spid="2054"/>
                                        </p:tgtEl>
                                      </p:cBhvr>
                                      <p:to x="100000" y="95000"/>
                                    </p:animScale>
                                    <p:animScale>
                                      <p:cBhvr>
                                        <p:cTn id="38" dur="166" decel="50000">
                                          <p:stCondLst>
                                            <p:cond delay="1834"/>
                                          </p:stCondLst>
                                        </p:cTn>
                                        <p:tgtEl>
                                          <p:spTgt spid="205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39552" y="620688"/>
            <a:ext cx="4572000" cy="6740307"/>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Akokoľvek, narodenie Vykupiteľa, Mesiáša, znamená spásu pre všetkých ľudí</a:t>
            </a:r>
            <a:r>
              <a:rPr lang="sk-SK" sz="1600" b="1" dirty="0" smtClean="0">
                <a:latin typeface="Times New Roman" panose="02020603050405020304" pitchFamily="18" charset="0"/>
                <a:cs typeface="Times New Roman" panose="02020603050405020304" pitchFamily="18" charset="0"/>
              </a:rPr>
              <a:t>.</a:t>
            </a:r>
          </a:p>
          <a:p>
            <a:r>
              <a:rPr lang="sk-SK" sz="1600" b="1" dirty="0">
                <a:latin typeface="Times New Roman" panose="02020603050405020304" pitchFamily="18" charset="0"/>
                <a:cs typeface="Times New Roman" panose="02020603050405020304" pitchFamily="18" charset="0"/>
              </a:rPr>
              <a:t>	</a:t>
            </a:r>
            <a:r>
              <a:rPr lang="sk-SK" sz="1600" b="1" dirty="0" smtClean="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Po prvom hriechu Adama a </a:t>
            </a:r>
            <a:r>
              <a:rPr lang="sk-SK" sz="1600" b="1" dirty="0" smtClean="0">
                <a:latin typeface="Times New Roman" panose="02020603050405020304" pitchFamily="18" charset="0"/>
                <a:cs typeface="Times New Roman" panose="02020603050405020304" pitchFamily="18" charset="0"/>
              </a:rPr>
              <a:t>Evy , </a:t>
            </a:r>
            <a:r>
              <a:rPr lang="sk-SK" sz="1600" dirty="0"/>
              <a:t>bolo ľudstvo odkázané na život bez </a:t>
            </a:r>
            <a:r>
              <a:rPr lang="sk-SK" sz="1600" dirty="0" smtClean="0"/>
              <a:t>Boha . </a:t>
            </a:r>
          </a:p>
          <a:p>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No už tam, v raji, Boh prisľúbil</a:t>
            </a:r>
            <a:r>
              <a:rPr lang="sk-SK" sz="1600" dirty="0">
                <a:latin typeface="Times New Roman" panose="02020603050405020304" pitchFamily="18" charset="0"/>
                <a:cs typeface="Times New Roman" panose="02020603050405020304" pitchFamily="18" charset="0"/>
              </a:rPr>
              <a:t>, že to nebude trvalý stav, že pošle na svet Vykupiteľa, ktorý znova otvorí brány neba pre </a:t>
            </a:r>
            <a:r>
              <a:rPr lang="sk-SK" sz="1600" dirty="0" smtClean="0">
                <a:latin typeface="Times New Roman" panose="02020603050405020304" pitchFamily="18" charset="0"/>
                <a:cs typeface="Times New Roman" panose="02020603050405020304" pitchFamily="18" charset="0"/>
              </a:rPr>
              <a:t>ľudí . </a:t>
            </a:r>
          </a:p>
          <a:p>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Počas stáročí ho Židia očakávali. Paradoxne, keď nadišiel čas, nebolo toho, kto by ho prijal do svojho domu. Rímsky cisár </a:t>
            </a:r>
            <a:r>
              <a:rPr lang="sk-SK" sz="1600" dirty="0" smtClean="0">
                <a:latin typeface="Times New Roman" panose="02020603050405020304" pitchFamily="18" charset="0"/>
                <a:cs typeface="Times New Roman" panose="02020603050405020304" pitchFamily="18" charset="0"/>
              </a:rPr>
              <a:t>Augustus </a:t>
            </a:r>
            <a:r>
              <a:rPr lang="sk-SK" sz="1600" dirty="0">
                <a:latin typeface="Times New Roman" panose="02020603050405020304" pitchFamily="18" charset="0"/>
                <a:cs typeface="Times New Roman" panose="02020603050405020304" pitchFamily="18" charset="0"/>
              </a:rPr>
              <a:t>totiž nariadil sčítanie ľudu. Jozef s Máriou bývali v Nazarete, no zapísať sa museli v Betleheme, keďže odtiaľ pochádzal ich </a:t>
            </a:r>
            <a:r>
              <a:rPr lang="sk-SK" sz="1600" dirty="0" smtClean="0">
                <a:latin typeface="Times New Roman" panose="02020603050405020304" pitchFamily="18" charset="0"/>
                <a:cs typeface="Times New Roman" panose="02020603050405020304" pitchFamily="18" charset="0"/>
              </a:rPr>
              <a:t>rod . </a:t>
            </a:r>
          </a:p>
          <a:p>
            <a:r>
              <a:rPr lang="sk-SK" sz="1600" b="1"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Prekonali </a:t>
            </a:r>
            <a:r>
              <a:rPr lang="sk-SK" sz="1600" dirty="0">
                <a:latin typeface="Times New Roman" panose="02020603050405020304" pitchFamily="18" charset="0"/>
                <a:cs typeface="Times New Roman" panose="02020603050405020304" pitchFamily="18" charset="0"/>
              </a:rPr>
              <a:t>pritom dosť veľkú vzdialenosť – po súčasnej ceste je Betlehem </a:t>
            </a:r>
            <a:r>
              <a:rPr lang="sk-SK" sz="1600" b="1" dirty="0">
                <a:latin typeface="Times New Roman" panose="02020603050405020304" pitchFamily="18" charset="0"/>
                <a:cs typeface="Times New Roman" panose="02020603050405020304" pitchFamily="18" charset="0"/>
              </a:rPr>
              <a:t>od Nazareta vzdialený okolo 160 km</a:t>
            </a:r>
            <a:r>
              <a:rPr lang="sk-SK" sz="1600" dirty="0">
                <a:latin typeface="Times New Roman" panose="02020603050405020304" pitchFamily="18" charset="0"/>
                <a:cs typeface="Times New Roman" panose="02020603050405020304" pitchFamily="18" charset="0"/>
              </a:rPr>
              <a:t>. V tej dobe im táto cesta musela trvať niekoľko dní. Tiež treba brať do úvahy, že Mária bola v požehnanom stave, čakala dieťa. Nebolo to teda ľahké. V Betleheme bolo už veľa ľudí, všetky ubytovne a domy boli plné. A tak nakoniec skončili – ako sa to píše v Lukášovom evanjeliu – v maštali neďaleko Betlehema.</a:t>
            </a:r>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p>
          <a:p>
            <a:endParaRPr lang="sk-SK" sz="1600" b="1" dirty="0">
              <a:latin typeface="Times New Roman" panose="02020603050405020304" pitchFamily="18" charset="0"/>
              <a:cs typeface="Times New Roman" panose="02020603050405020304" pitchFamily="18" charset="0"/>
            </a:endParaRPr>
          </a:p>
        </p:txBody>
      </p:sp>
      <p:pic>
        <p:nvPicPr>
          <p:cNvPr id="3074" name="Picture 2" descr="zvonek zlat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368564">
            <a:off x="5647782" y="128423"/>
            <a:ext cx="2658301" cy="21526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umanisti.sk/storage/201210102237_adam-eva-appl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208">
            <a:off x="5130226" y="3152532"/>
            <a:ext cx="3407573" cy="2513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685" y="601835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248" y="198884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961" y="2431407"/>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0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074"/>
                                        </p:tgtEl>
                                      </p:cBhvr>
                                    </p:animEffect>
                                    <p:animScale>
                                      <p:cBhvr>
                                        <p:cTn id="12" dur="250" autoRev="1" fill="hold"/>
                                        <p:tgtEl>
                                          <p:spTgt spid="307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2000"/>
                                        <p:tgtEl>
                                          <p:spTgt spid="3076"/>
                                        </p:tgtEl>
                                      </p:cBhvr>
                                    </p:animEffect>
                                    <p:anim calcmode="lin" valueType="num">
                                      <p:cBhvr>
                                        <p:cTn id="18" dur="2000" fill="hold"/>
                                        <p:tgtEl>
                                          <p:spTgt spid="3076"/>
                                        </p:tgtEl>
                                        <p:attrNameLst>
                                          <p:attrName>ppt_w</p:attrName>
                                        </p:attrNameLst>
                                      </p:cBhvr>
                                      <p:tavLst>
                                        <p:tav tm="0" fmla="#ppt_w*sin(2.5*pi*$)">
                                          <p:val>
                                            <p:fltVal val="0"/>
                                          </p:val>
                                        </p:tav>
                                        <p:tav tm="100000">
                                          <p:val>
                                            <p:fltVal val="1"/>
                                          </p:val>
                                        </p:tav>
                                      </p:tavLst>
                                    </p:anim>
                                    <p:anim calcmode="lin" valueType="num">
                                      <p:cBhvr>
                                        <p:cTn id="19"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0776697">
            <a:off x="2298988" y="428014"/>
            <a:ext cx="3693960" cy="707886"/>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Narodenie Pána</a:t>
            </a:r>
            <a:endParaRPr lang="sk-SK"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Obdĺžnik 2"/>
          <p:cNvSpPr/>
          <p:nvPr/>
        </p:nvSpPr>
        <p:spPr>
          <a:xfrm>
            <a:off x="292243" y="1662142"/>
            <a:ext cx="8136904" cy="4401205"/>
          </a:xfrm>
          <a:prstGeom prst="rect">
            <a:avLst/>
          </a:prstGeom>
        </p:spPr>
        <p:txBody>
          <a:bodyPr wrap="square">
            <a:spAutoFit/>
          </a:bodyPr>
          <a:lstStyle/>
          <a:p>
            <a:r>
              <a:rPr lang="sk-SK" b="1" i="1" dirty="0" smtClean="0">
                <a:latin typeface="Times New Roman" panose="02020603050405020304" pitchFamily="18" charset="0"/>
                <a:cs typeface="Times New Roman" panose="02020603050405020304" pitchFamily="18" charset="0"/>
              </a:rPr>
              <a:t>             </a:t>
            </a:r>
            <a:r>
              <a:rPr lang="it-IT" b="1" i="1" dirty="0" smtClean="0">
                <a:latin typeface="Times New Roman" panose="02020603050405020304" pitchFamily="18" charset="0"/>
                <a:cs typeface="Times New Roman" panose="02020603050405020304" pitchFamily="18" charset="0"/>
              </a:rPr>
              <a:t>Na </a:t>
            </a:r>
            <a:r>
              <a:rPr lang="it-IT" b="1" i="1" dirty="0">
                <a:latin typeface="Times New Roman" panose="02020603050405020304" pitchFamily="18" charset="0"/>
                <a:cs typeface="Times New Roman" panose="02020603050405020304" pitchFamily="18" charset="0"/>
              </a:rPr>
              <a:t>počiatku bolo Slovo a Slovo bolo u Boha a to</a:t>
            </a:r>
            <a:r>
              <a:rPr lang="it-IT" b="1" dirty="0">
                <a:latin typeface="Times New Roman" panose="02020603050405020304" pitchFamily="18" charset="0"/>
                <a:cs typeface="Times New Roman" panose="02020603050405020304" pitchFamily="18" charset="0"/>
              </a:rPr>
              <a:t> </a:t>
            </a:r>
            <a:r>
              <a:rPr lang="it-IT" b="1" i="1" dirty="0">
                <a:latin typeface="Times New Roman" panose="02020603050405020304" pitchFamily="18" charset="0"/>
                <a:cs typeface="Times New Roman" panose="02020603050405020304" pitchFamily="18" charset="0"/>
              </a:rPr>
              <a:t>Slovo bolo Boh</a:t>
            </a:r>
            <a:r>
              <a:rPr lang="it-IT" b="1" dirty="0" smtClean="0">
                <a:latin typeface="Times New Roman" panose="02020603050405020304" pitchFamily="18" charset="0"/>
                <a:cs typeface="Times New Roman" panose="02020603050405020304" pitchFamily="18" charset="0"/>
              </a:rPr>
              <a:t>.</a:t>
            </a:r>
            <a:endParaRPr lang="sk-SK" b="1" dirty="0" smtClean="0">
              <a:latin typeface="Times New Roman" panose="02020603050405020304" pitchFamily="18" charset="0"/>
              <a:cs typeface="Times New Roman" panose="02020603050405020304" pitchFamily="18" charset="0"/>
            </a:endParaRPr>
          </a:p>
          <a:p>
            <a:r>
              <a:rPr lang="sk-SK" b="1" dirty="0">
                <a:latin typeface="Times New Roman" panose="02020603050405020304" pitchFamily="18" charset="0"/>
                <a:cs typeface="Times New Roman" panose="02020603050405020304" pitchFamily="18" charset="0"/>
              </a:rPr>
              <a:t>	</a:t>
            </a:r>
            <a:r>
              <a:rPr lang="sk-SK" b="1" dirty="0" smtClean="0">
                <a:latin typeface="Times New Roman" panose="02020603050405020304" pitchFamily="18" charset="0"/>
                <a:cs typeface="Times New Roman" panose="02020603050405020304" pitchFamily="18" charset="0"/>
              </a:rPr>
              <a:t>              </a:t>
            </a:r>
            <a:r>
              <a:rPr lang="it-IT" b="1" i="1" dirty="0" smtClean="0">
                <a:latin typeface="Times New Roman" panose="02020603050405020304" pitchFamily="18" charset="0"/>
                <a:cs typeface="Times New Roman" panose="02020603050405020304" pitchFamily="18" charset="0"/>
              </a:rPr>
              <a:t>A </a:t>
            </a:r>
            <a:r>
              <a:rPr lang="it-IT" b="1" i="1" dirty="0">
                <a:latin typeface="Times New Roman" panose="02020603050405020304" pitchFamily="18" charset="0"/>
                <a:cs typeface="Times New Roman" panose="02020603050405020304" pitchFamily="18" charset="0"/>
              </a:rPr>
              <a:t>Slovo sa telom stalo a prebývalo medzi </a:t>
            </a:r>
            <a:r>
              <a:rPr lang="it-IT" b="1" i="1" dirty="0" smtClean="0">
                <a:latin typeface="Times New Roman" panose="02020603050405020304" pitchFamily="18" charset="0"/>
                <a:cs typeface="Times New Roman" panose="02020603050405020304" pitchFamily="18" charset="0"/>
              </a:rPr>
              <a:t>nami</a:t>
            </a:r>
            <a:r>
              <a:rPr lang="sk-SK" b="1" i="1" dirty="0" smtClean="0">
                <a:latin typeface="Times New Roman" panose="02020603050405020304" pitchFamily="18" charset="0"/>
                <a:cs typeface="Times New Roman" panose="02020603050405020304" pitchFamily="18" charset="0"/>
              </a:rPr>
              <a:t>. </a:t>
            </a:r>
          </a:p>
          <a:p>
            <a:endParaRPr lang="sk-SK" b="1" i="1" dirty="0">
              <a:latin typeface="Times New Roman" panose="02020603050405020304" pitchFamily="18" charset="0"/>
              <a:cs typeface="Times New Roman" panose="02020603050405020304" pitchFamily="18" charset="0"/>
            </a:endParaRPr>
          </a:p>
          <a:p>
            <a:r>
              <a:rPr lang="sk-SK" b="1" i="1"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Boh teda prijal naše smrteľné telo, narodil sa z Panny Márie a žil medzi nami. Autor Listu Hebrejom píše: </a:t>
            </a:r>
            <a:endParaRPr lang="sk-SK" sz="1600" dirty="0" smtClean="0">
              <a:latin typeface="Times New Roman" panose="02020603050405020304" pitchFamily="18" charset="0"/>
              <a:cs typeface="Times New Roman" panose="02020603050405020304" pitchFamily="18" charset="0"/>
            </a:endParaRPr>
          </a:p>
          <a:p>
            <a:r>
              <a:rPr lang="sk-SK" sz="1600" i="1" dirty="0">
                <a:latin typeface="Times New Roman" panose="02020603050405020304" pitchFamily="18" charset="0"/>
                <a:cs typeface="Times New Roman" panose="02020603050405020304" pitchFamily="18" charset="0"/>
              </a:rPr>
              <a:t>	</a:t>
            </a:r>
            <a:r>
              <a:rPr lang="sk-SK" sz="1600" i="1" dirty="0" smtClean="0">
                <a:latin typeface="Times New Roman" panose="02020603050405020304" pitchFamily="18" charset="0"/>
                <a:cs typeface="Times New Roman" panose="02020603050405020304" pitchFamily="18" charset="0"/>
              </a:rPr>
              <a:t>Mnoho </a:t>
            </a:r>
            <a:r>
              <a:rPr lang="sk-SK" sz="1600" i="1" dirty="0">
                <a:latin typeface="Times New Roman" panose="02020603050405020304" pitchFamily="18" charset="0"/>
                <a:cs typeface="Times New Roman" panose="02020603050405020304" pitchFamily="18" charset="0"/>
              </a:rPr>
              <a:t>ráz a rozličným spôsobom hovoril kedysi Boh otcom skrze prorokov</a:t>
            </a:r>
            <a:r>
              <a:rPr lang="sk-SK" sz="1600" i="1" dirty="0" smtClean="0">
                <a:latin typeface="Times New Roman" panose="02020603050405020304" pitchFamily="18" charset="0"/>
                <a:cs typeface="Times New Roman" panose="02020603050405020304" pitchFamily="18" charset="0"/>
              </a:rPr>
              <a:t>.</a:t>
            </a:r>
          </a:p>
          <a:p>
            <a:r>
              <a:rPr lang="sk-SK" sz="1600" b="1" i="1" dirty="0">
                <a:latin typeface="Times New Roman" panose="02020603050405020304" pitchFamily="18" charset="0"/>
                <a:cs typeface="Times New Roman" panose="02020603050405020304" pitchFamily="18" charset="0"/>
              </a:rPr>
              <a:t>V týchto posledných dňoch prehovoril k nám v Synovi</a:t>
            </a:r>
            <a:r>
              <a:rPr lang="sk-SK" sz="1600" b="1" i="1" dirty="0" smtClean="0">
                <a:latin typeface="Times New Roman" panose="02020603050405020304" pitchFamily="18" charset="0"/>
                <a:cs typeface="Times New Roman" panose="02020603050405020304" pitchFamily="18" charset="0"/>
              </a:rPr>
              <a:t>...</a:t>
            </a:r>
          </a:p>
          <a:p>
            <a:endParaRPr lang="sk-SK" sz="1600" b="1" i="1" dirty="0">
              <a:latin typeface="Times New Roman" panose="02020603050405020304" pitchFamily="18" charset="0"/>
              <a:cs typeface="Times New Roman" panose="02020603050405020304" pitchFamily="18" charset="0"/>
            </a:endParaRPr>
          </a:p>
          <a:p>
            <a:r>
              <a:rPr lang="sk-SK" sz="1600" b="1" i="1"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Osoba Ježiša Krista, Božieho Syna, je vrcholom Božieho sebazjavenia. Boh sa už v starozákonných časoch zjavoval ľuďom, ale len nepriamo, skrze prorokov. Nepriamo, lebo aj keď posolstvo bolo od Boha, jeho ľudská formulácia nemohla dostatočne vyjadriť, čo Boh o sebe zjavoval. Celý Starý zákon je prípravou na to, aby sa Boh mohol zjaviť priamo vo svojom Synovi, ktorý je </a:t>
            </a:r>
            <a:r>
              <a:rPr lang="sk-SK" sz="1600" i="1" dirty="0">
                <a:latin typeface="Times New Roman" panose="02020603050405020304" pitchFamily="18" charset="0"/>
                <a:cs typeface="Times New Roman" panose="02020603050405020304" pitchFamily="18" charset="0"/>
              </a:rPr>
              <a:t>obraz jeho podstaty </a:t>
            </a:r>
            <a:r>
              <a:rPr lang="sk-SK" sz="1600" i="1" dirty="0" smtClean="0">
                <a:latin typeface="Times New Roman" panose="02020603050405020304" pitchFamily="18" charset="0"/>
                <a:cs typeface="Times New Roman" panose="02020603050405020304" pitchFamily="18" charset="0"/>
              </a:rPr>
              <a:t>. </a:t>
            </a:r>
          </a:p>
          <a:p>
            <a:endParaRPr lang="sk-SK" sz="1600" b="1" i="1" dirty="0">
              <a:latin typeface="Times New Roman" panose="02020603050405020304" pitchFamily="18" charset="0"/>
              <a:cs typeface="Times New Roman" panose="02020603050405020304" pitchFamily="18" charset="0"/>
            </a:endParaRPr>
          </a:p>
          <a:p>
            <a:r>
              <a:rPr lang="sk-SK" sz="1600" b="1" i="1" dirty="0" smtClean="0">
                <a:latin typeface="Times New Roman" panose="02020603050405020304" pitchFamily="18" charset="0"/>
                <a:cs typeface="Times New Roman" panose="02020603050405020304" pitchFamily="18" charset="0"/>
              </a:rPr>
              <a:t>	</a:t>
            </a:r>
          </a:p>
          <a:p>
            <a:endParaRPr lang="sk-SK" sz="1600" b="1" i="1" dirty="0">
              <a:latin typeface="Times New Roman" panose="02020603050405020304" pitchFamily="18" charset="0"/>
              <a:cs typeface="Times New Roman" panose="02020603050405020304" pitchFamily="18" charset="0"/>
            </a:endParaRPr>
          </a:p>
          <a:p>
            <a:r>
              <a:rPr lang="sk-SK" sz="1600" b="1" i="1" dirty="0" smtClean="0">
                <a:latin typeface="Times New Roman" panose="02020603050405020304" pitchFamily="18" charset="0"/>
                <a:cs typeface="Times New Roman" panose="02020603050405020304" pitchFamily="18" charset="0"/>
              </a:rPr>
              <a:t>	</a:t>
            </a:r>
            <a:endParaRPr lang="sk-SK" sz="1600" b="1" dirty="0">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410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222" y="577362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192" y="87608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0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ornechlebany.sweb.cz/Ludovakultura_files/svrod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7797">
            <a:off x="4417636" y="1234026"/>
            <a:ext cx="4288434" cy="5323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Obdĺžnik 2"/>
          <p:cNvSpPr/>
          <p:nvPr/>
        </p:nvSpPr>
        <p:spPr>
          <a:xfrm>
            <a:off x="395536" y="1268760"/>
            <a:ext cx="4392488" cy="3293209"/>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Veď sám Ježiš povedal:</a:t>
            </a:r>
            <a:r>
              <a:rPr lang="sk-SK" sz="1600" i="1" dirty="0">
                <a:latin typeface="Times New Roman" panose="02020603050405020304" pitchFamily="18" charset="0"/>
                <a:cs typeface="Times New Roman" panose="02020603050405020304" pitchFamily="18" charset="0"/>
              </a:rPr>
              <a:t> </a:t>
            </a:r>
            <a:r>
              <a:rPr lang="sk-SK" sz="1600" b="1" i="1" dirty="0">
                <a:latin typeface="Times New Roman" panose="02020603050405020304" pitchFamily="18" charset="0"/>
                <a:cs typeface="Times New Roman" panose="02020603050405020304" pitchFamily="18" charset="0"/>
              </a:rPr>
              <a:t>„Kto vidí mňa, vidí Otca</a:t>
            </a:r>
            <a:r>
              <a:rPr lang="sk-SK" sz="1600" b="1" dirty="0" smtClean="0">
                <a:latin typeface="Times New Roman" panose="02020603050405020304" pitchFamily="18" charset="0"/>
                <a:cs typeface="Times New Roman" panose="02020603050405020304" pitchFamily="18" charset="0"/>
              </a:rPr>
              <a:t>“</a:t>
            </a:r>
          </a:p>
          <a:p>
            <a:r>
              <a:rPr lang="sk-SK" sz="1600" b="1" dirty="0" smtClean="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V </a:t>
            </a:r>
            <a:r>
              <a:rPr lang="sk-SK" sz="1600" dirty="0">
                <a:latin typeface="Times New Roman" panose="02020603050405020304" pitchFamily="18" charset="0"/>
                <a:cs typeface="Times New Roman" panose="02020603050405020304" pitchFamily="18" charset="0"/>
              </a:rPr>
              <a:t>Kristovi je plnosť i koniec sebazjavenia Boha. Jeho príchodom sa dejiny ľudstva rozdelili na dve časti – pred Kristom a po Kristovi</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Žijeme 2000 rokov po Kristovom narodení, a tak už nie sme odkázaní na učenie filozofov a vyjadrenia básnikov, ktorí sa pokúšajú Boha opísať. Nie sme odkázaní na ľudskú múdrosť a na vlastné hľadanie. Sám Boh k nám prehovoril vo svojom Synovi.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A </a:t>
            </a:r>
            <a:r>
              <a:rPr lang="sk-SK" sz="1600" dirty="0">
                <a:latin typeface="Times New Roman" panose="02020603050405020304" pitchFamily="18" charset="0"/>
                <a:cs typeface="Times New Roman" panose="02020603050405020304" pitchFamily="18" charset="0"/>
              </a:rPr>
              <a:t>tak vieme o Bohu toľko, koľko nám umožňuje naša nedokonalá prirodzenosť.</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86243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05" y="258899"/>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798" y="24462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79715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2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122"/>
                                        </p:tgtEl>
                                        <p:attrNameLst>
                                          <p:attrName>r</p:attrName>
                                        </p:attrNameLst>
                                      </p:cBhvr>
                                    </p:animRot>
                                    <p:animRot by="-240000">
                                      <p:cBhvr>
                                        <p:cTn id="12" dur="200" fill="hold">
                                          <p:stCondLst>
                                            <p:cond delay="200"/>
                                          </p:stCondLst>
                                        </p:cTn>
                                        <p:tgtEl>
                                          <p:spTgt spid="5122"/>
                                        </p:tgtEl>
                                        <p:attrNameLst>
                                          <p:attrName>r</p:attrName>
                                        </p:attrNameLst>
                                      </p:cBhvr>
                                    </p:animRot>
                                    <p:animRot by="240000">
                                      <p:cBhvr>
                                        <p:cTn id="13" dur="200" fill="hold">
                                          <p:stCondLst>
                                            <p:cond delay="400"/>
                                          </p:stCondLst>
                                        </p:cTn>
                                        <p:tgtEl>
                                          <p:spTgt spid="5122"/>
                                        </p:tgtEl>
                                        <p:attrNameLst>
                                          <p:attrName>r</p:attrName>
                                        </p:attrNameLst>
                                      </p:cBhvr>
                                    </p:animRot>
                                    <p:animRot by="-240000">
                                      <p:cBhvr>
                                        <p:cTn id="14" dur="200" fill="hold">
                                          <p:stCondLst>
                                            <p:cond delay="600"/>
                                          </p:stCondLst>
                                        </p:cTn>
                                        <p:tgtEl>
                                          <p:spTgt spid="5122"/>
                                        </p:tgtEl>
                                        <p:attrNameLst>
                                          <p:attrName>r</p:attrName>
                                        </p:attrNameLst>
                                      </p:cBhvr>
                                    </p:animRot>
                                    <p:animRot by="120000">
                                      <p:cBhvr>
                                        <p:cTn id="15" dur="200" fill="hold">
                                          <p:stCondLst>
                                            <p:cond delay="800"/>
                                          </p:stCondLst>
                                        </p:cTn>
                                        <p:tgtEl>
                                          <p:spTgt spid="512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95536" y="260648"/>
            <a:ext cx="4464496" cy="3046988"/>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Niekoho by mohla napadnúť otázka: Načo je Božie sebazjavenie? Sv. Ján píše: </a:t>
            </a:r>
            <a:r>
              <a:rPr lang="sk-SK" sz="1600" i="1" dirty="0">
                <a:latin typeface="Times New Roman" panose="02020603050405020304" pitchFamily="18" charset="0"/>
                <a:cs typeface="Times New Roman" panose="02020603050405020304" pitchFamily="18" charset="0"/>
              </a:rPr>
              <a:t>Všetko povstalo skrze neho a bez neho nepovstalo nič z toho, čo povstalo. V ňom bol život a život bol svetlom ľudí. A svetlo vo tmách svieti a tmy ho </a:t>
            </a:r>
            <a:r>
              <a:rPr lang="sk-SK" sz="1600" i="1" dirty="0" smtClean="0">
                <a:latin typeface="Times New Roman" panose="02020603050405020304" pitchFamily="18" charset="0"/>
                <a:cs typeface="Times New Roman" panose="02020603050405020304" pitchFamily="18" charset="0"/>
              </a:rPr>
              <a:t>neprijali</a:t>
            </a:r>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Skrze Krista bolo všetko stvorené, on je prameňom každého života. Boh sa nám zjavil, aby nám dal život, aby osvietil tmu nášho bytia, ktoré je zaťažené dedičným a osobnými hriechmi. Boh sa narodil, aby </a:t>
            </a:r>
            <a:r>
              <a:rPr lang="sk-SK" sz="1600" i="1" dirty="0">
                <a:latin typeface="Times New Roman" panose="02020603050405020304" pitchFamily="18" charset="0"/>
                <a:cs typeface="Times New Roman" panose="02020603050405020304" pitchFamily="18" charset="0"/>
              </a:rPr>
              <a:t>vydal svedectvo pravde</a:t>
            </a:r>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 aby </a:t>
            </a:r>
            <a:r>
              <a:rPr lang="sk-SK" sz="1600" dirty="0">
                <a:latin typeface="Times New Roman" panose="02020603050405020304" pitchFamily="18" charset="0"/>
                <a:cs typeface="Times New Roman" panose="02020603050405020304" pitchFamily="18" charset="0"/>
              </a:rPr>
              <a:t>nám tak ukázal cestu do života v plnosti. Jedinou pohnútkou tohto konania Boha je láska, ktorá je vyjadrením jeho podstaty.</a:t>
            </a:r>
          </a:p>
        </p:txBody>
      </p:sp>
      <p:sp>
        <p:nvSpPr>
          <p:cNvPr id="3" name="Obdĺžnik 2"/>
          <p:cNvSpPr/>
          <p:nvPr/>
        </p:nvSpPr>
        <p:spPr>
          <a:xfrm>
            <a:off x="395536" y="3284984"/>
            <a:ext cx="3996462" cy="2554545"/>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Po Zemi teda už kráčal Boh. Narodil sa ako človek a tým dosiahlo vrchol jeho sebazjavenie ľudstvu. Dovoľme mu, aby sa narodil i v našich srdciach. Prijmime Krista do svojho života, lebo </a:t>
            </a:r>
            <a:r>
              <a:rPr lang="sk-SK" sz="1600" i="1" dirty="0">
                <a:latin typeface="Times New Roman" panose="02020603050405020304" pitchFamily="18" charset="0"/>
                <a:cs typeface="Times New Roman" panose="02020603050405020304" pitchFamily="18" charset="0"/>
              </a:rPr>
              <a:t>tým, ktorí ho prijali dal moc stať sa Božími deťmi</a:t>
            </a:r>
            <a:r>
              <a:rPr lang="sk-SK" sz="1600" dirty="0">
                <a:latin typeface="Times New Roman" panose="02020603050405020304" pitchFamily="18" charset="0"/>
                <a:cs typeface="Times New Roman" panose="02020603050405020304" pitchFamily="18" charset="0"/>
              </a:rPr>
              <a:t> (Jn1,12). A to je dôvod prečo slávime Vianoce, sviatky narodenia Pána. Naplňme tohtoročné vianočné sviatky ich skutočným obsahom, aby sme mali aj my podiel na živote Božích detí.</a:t>
            </a:r>
          </a:p>
        </p:txBody>
      </p:sp>
      <p:pic>
        <p:nvPicPr>
          <p:cNvPr id="1026" name="Picture 2" descr="Obrazok - Betle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8292">
            <a:off x="4592525" y="1063926"/>
            <a:ext cx="4114428" cy="3233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98" y="578208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133" y="47251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90" y="25536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83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rot="498223">
            <a:off x="866290" y="1007837"/>
            <a:ext cx="4572000" cy="2862322"/>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Bratia, viete, aký je čas, že už nadišla hodina, aby ste sa prebudili zo sna</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Noc pokročila, deň sa priblížil. </a:t>
            </a:r>
            <a:endParaRPr lang="sk-SK" sz="1600" dirty="0" smtClean="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Zhoďme </a:t>
            </a:r>
            <a:r>
              <a:rPr lang="sk-SK" sz="1600" dirty="0">
                <a:latin typeface="Times New Roman" panose="02020603050405020304" pitchFamily="18" charset="0"/>
                <a:cs typeface="Times New Roman" panose="02020603050405020304" pitchFamily="18" charset="0"/>
              </a:rPr>
              <a:t>teda skutky tmy a oblečme sa do výzbroje svetla.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Žime </a:t>
            </a:r>
            <a:r>
              <a:rPr lang="sk-SK" sz="1600" dirty="0">
                <a:latin typeface="Times New Roman" panose="02020603050405020304" pitchFamily="18" charset="0"/>
                <a:cs typeface="Times New Roman" panose="02020603050405020304" pitchFamily="18" charset="0"/>
              </a:rPr>
              <a:t>počestne ako vo dne; nie v hýrení a opilstve, nie v smilstve a necudnosti, nie v svároch a žiarlivosti, ale oblečte si Pána Ježiša Krista.</a:t>
            </a:r>
            <a:endParaRPr lang="sk-SK" sz="1600" dirty="0" smtClean="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a:p>
            <a:r>
              <a:rPr lang="sk-SK" dirty="0" smtClean="0">
                <a:latin typeface="Times New Roman" panose="02020603050405020304" pitchFamily="18" charset="0"/>
                <a:cs typeface="Times New Roman" panose="02020603050405020304" pitchFamily="18" charset="0"/>
              </a:rPr>
              <a:t>	</a:t>
            </a:r>
            <a:endParaRPr lang="sk-SK" dirty="0">
              <a:latin typeface="Times New Roman" panose="02020603050405020304" pitchFamily="18" charset="0"/>
              <a:cs typeface="Times New Roman" panose="02020603050405020304" pitchFamily="18" charset="0"/>
            </a:endParaRPr>
          </a:p>
        </p:txBody>
      </p:sp>
      <p:sp>
        <p:nvSpPr>
          <p:cNvPr id="2" name="Obdĺžnik 1"/>
          <p:cNvSpPr/>
          <p:nvPr/>
        </p:nvSpPr>
        <p:spPr>
          <a:xfrm>
            <a:off x="3237028" y="5968815"/>
            <a:ext cx="2640466" cy="400110"/>
          </a:xfrm>
          <a:prstGeom prst="rect">
            <a:avLst/>
          </a:prstGeom>
        </p:spPr>
        <p:txBody>
          <a:bodyPr wrap="none">
            <a:spAutoFit/>
          </a:bodyPr>
          <a:lstStyle/>
          <a:p>
            <a:r>
              <a:rPr lang="sk-SK" sz="2000" b="1" dirty="0" smtClean="0">
                <a:latin typeface="Times New Roman" panose="02020603050405020304" pitchFamily="18" charset="0"/>
                <a:cs typeface="Times New Roman" panose="02020603050405020304" pitchFamily="18" charset="0"/>
              </a:rPr>
              <a:t>,,Naša </a:t>
            </a:r>
            <a:r>
              <a:rPr lang="sk-SK" sz="2000" b="1" dirty="0">
                <a:latin typeface="Times New Roman" panose="02020603050405020304" pitchFamily="18" charset="0"/>
                <a:cs typeface="Times New Roman" panose="02020603050405020304" pitchFamily="18" charset="0"/>
              </a:rPr>
              <a:t>spása je </a:t>
            </a:r>
            <a:r>
              <a:rPr lang="sk-SK" sz="2000" b="1" dirty="0" smtClean="0">
                <a:latin typeface="Times New Roman" panose="02020603050405020304" pitchFamily="18" charset="0"/>
                <a:cs typeface="Times New Roman" panose="02020603050405020304" pitchFamily="18" charset="0"/>
              </a:rPr>
              <a:t>blízko,,</a:t>
            </a:r>
            <a:endParaRPr lang="sk-SK" sz="20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91791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267" y="269393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957" y="40297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0567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www.kennelgoldmine.com/adven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4756" y="3717032"/>
            <a:ext cx="3528392" cy="19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5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diamond(in)">
                                      <p:cBhvr>
                                        <p:cTn id="20" dur="20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wheel(1)">
                                      <p:cBhvr>
                                        <p:cTn id="25" dur="2000"/>
                                        <p:tgtEl>
                                          <p:spTgt spid="102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336030">
            <a:off x="2642644" y="304309"/>
            <a:ext cx="3822200" cy="707886"/>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sk-SK"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Božie narodenie</a:t>
            </a:r>
            <a:endParaRPr lang="sk-SK"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Obdĺžnik 2"/>
          <p:cNvSpPr/>
          <p:nvPr/>
        </p:nvSpPr>
        <p:spPr>
          <a:xfrm>
            <a:off x="2364031" y="5898758"/>
            <a:ext cx="6264696" cy="338554"/>
          </a:xfrm>
          <a:prstGeom prst="rect">
            <a:avLst/>
          </a:prstGeom>
        </p:spPr>
        <p:txBody>
          <a:bodyPr wrap="square">
            <a:spAutoFit/>
          </a:bodyPr>
          <a:lstStyle/>
          <a:p>
            <a:r>
              <a:rPr lang="it-IT" sz="1600" b="1" dirty="0">
                <a:latin typeface="Times New Roman" panose="02020603050405020304" pitchFamily="18" charset="0"/>
                <a:cs typeface="Times New Roman" panose="02020603050405020304" pitchFamily="18" charset="0"/>
              </a:rPr>
              <a:t>Slovo sa telom stalo a prebývalo medzi nami. Jn 1, 14 </a:t>
            </a:r>
            <a:endParaRPr lang="sk-SK" sz="1600" b="1" dirty="0">
              <a:latin typeface="Times New Roman" panose="02020603050405020304" pitchFamily="18" charset="0"/>
              <a:cs typeface="Times New Roman" panose="02020603050405020304" pitchFamily="18" charset="0"/>
            </a:endParaRPr>
          </a:p>
        </p:txBody>
      </p:sp>
      <p:sp>
        <p:nvSpPr>
          <p:cNvPr id="4" name="Obdĺžnik 3"/>
          <p:cNvSpPr/>
          <p:nvPr/>
        </p:nvSpPr>
        <p:spPr>
          <a:xfrm>
            <a:off x="971600" y="5437093"/>
            <a:ext cx="7164288" cy="923330"/>
          </a:xfrm>
          <a:prstGeom prst="rect">
            <a:avLst/>
          </a:prstGeom>
        </p:spPr>
        <p:txBody>
          <a:bodyPr wrap="square">
            <a:spAutoFit/>
          </a:bodyPr>
          <a:lstStyle/>
          <a:p>
            <a:r>
              <a:rPr lang="sk-SK" b="1" dirty="0">
                <a:latin typeface="Times New Roman" panose="02020603050405020304" pitchFamily="18" charset="0"/>
                <a:cs typeface="Times New Roman" panose="02020603050405020304" pitchFamily="18" charset="0"/>
              </a:rPr>
              <a:t>Vďaka Slovu čoraz lepšie poznáme Pána Ježiša. Keď čítame Bibliu, rodí sa priateľstvo. </a:t>
            </a:r>
            <a:endParaRPr lang="sk-SK" dirty="0" smtClean="0">
              <a:latin typeface="Times New Roman" panose="02020603050405020304" pitchFamily="18" charset="0"/>
              <a:cs typeface="Times New Roman" panose="02020603050405020304" pitchFamily="18" charset="0"/>
            </a:endParaRPr>
          </a:p>
          <a:p>
            <a:endParaRPr lang="sk-SK" dirty="0">
              <a:latin typeface="Times New Roman" panose="02020603050405020304" pitchFamily="18" charset="0"/>
              <a:cs typeface="Times New Roman" panose="02020603050405020304" pitchFamily="18" charset="0"/>
            </a:endParaRPr>
          </a:p>
        </p:txBody>
      </p:sp>
      <p:pic>
        <p:nvPicPr>
          <p:cNvPr id="3074" name="Picture 2" descr="http://www.horcicnezrnko.sk/Obrazky/Svata%20zem/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069" y="1483301"/>
            <a:ext cx="5451350" cy="3774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8801" y="1178511"/>
            <a:ext cx="3449926" cy="113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vianoce"/>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044" y="3271512"/>
            <a:ext cx="1433688" cy="2331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264" y="383529"/>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20" y="385142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8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1)">
                                      <p:cBhvr>
                                        <p:cTn id="25" dur="20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4"/>
                                        </p:tgtEl>
                                        <p:attrNameLst>
                                          <p:attrName>r</p:attrName>
                                        </p:attrNameLst>
                                      </p:cBhvr>
                                    </p:animRot>
                                    <p:animRot by="-240000">
                                      <p:cBhvr>
                                        <p:cTn id="30" dur="200" fill="hold">
                                          <p:stCondLst>
                                            <p:cond delay="200"/>
                                          </p:stCondLst>
                                        </p:cTn>
                                        <p:tgtEl>
                                          <p:spTgt spid="4"/>
                                        </p:tgtEl>
                                        <p:attrNameLst>
                                          <p:attrName>r</p:attrName>
                                        </p:attrNameLst>
                                      </p:cBhvr>
                                    </p:animRot>
                                    <p:animRot by="240000">
                                      <p:cBhvr>
                                        <p:cTn id="31" dur="200" fill="hold">
                                          <p:stCondLst>
                                            <p:cond delay="400"/>
                                          </p:stCondLst>
                                        </p:cTn>
                                        <p:tgtEl>
                                          <p:spTgt spid="4"/>
                                        </p:tgtEl>
                                        <p:attrNameLst>
                                          <p:attrName>r</p:attrName>
                                        </p:attrNameLst>
                                      </p:cBhvr>
                                    </p:animRot>
                                    <p:animRot by="-240000">
                                      <p:cBhvr>
                                        <p:cTn id="32" dur="200" fill="hold">
                                          <p:stCondLst>
                                            <p:cond delay="600"/>
                                          </p:stCondLst>
                                        </p:cTn>
                                        <p:tgtEl>
                                          <p:spTgt spid="4"/>
                                        </p:tgtEl>
                                        <p:attrNameLst>
                                          <p:attrName>r</p:attrName>
                                        </p:attrNameLst>
                                      </p:cBhvr>
                                    </p:animRot>
                                    <p:animRot by="120000">
                                      <p:cBhvr>
                                        <p:cTn id="33" dur="200" fill="hold">
                                          <p:stCondLst>
                                            <p:cond delay="800"/>
                                          </p:stCondLst>
                                        </p:cTn>
                                        <p:tgtEl>
                                          <p:spTgt spid="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75"/>
                                        </p:tgtEl>
                                        <p:attrNameLst>
                                          <p:attrName>style.visibility</p:attrName>
                                        </p:attrNameLst>
                                      </p:cBhvr>
                                      <p:to>
                                        <p:strVal val="visible"/>
                                      </p:to>
                                    </p:set>
                                    <p:animEffect transition="in" filter="fade">
                                      <p:cBhvr>
                                        <p:cTn id="43" dur="1000"/>
                                        <p:tgtEl>
                                          <p:spTgt spid="3075"/>
                                        </p:tgtEl>
                                      </p:cBhvr>
                                    </p:animEffect>
                                    <p:anim calcmode="lin" valueType="num">
                                      <p:cBhvr>
                                        <p:cTn id="44" dur="1000" fill="hold"/>
                                        <p:tgtEl>
                                          <p:spTgt spid="3075"/>
                                        </p:tgtEl>
                                        <p:attrNameLst>
                                          <p:attrName>ppt_x</p:attrName>
                                        </p:attrNameLst>
                                      </p:cBhvr>
                                      <p:tavLst>
                                        <p:tav tm="0">
                                          <p:val>
                                            <p:strVal val="#ppt_x"/>
                                          </p:val>
                                        </p:tav>
                                        <p:tav tm="100000">
                                          <p:val>
                                            <p:strVal val="#ppt_x"/>
                                          </p:val>
                                        </p:tav>
                                      </p:tavLst>
                                    </p:anim>
                                    <p:anim calcmode="lin" valueType="num">
                                      <p:cBhvr>
                                        <p:cTn id="4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23528" y="836712"/>
            <a:ext cx="5194952" cy="6001643"/>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Bolo by zbytočné, keby sa Pán narodil pred dvetisíc rokmi, ak by sa nenarodil skutočne dnes... Nádhera tejto noci alebo tohto dňa spočíva v tom, že Boh sa môže stať živým uprostred nás. </a:t>
            </a:r>
            <a:endParaRPr lang="sk-SK" sz="1600" dirty="0" smtClean="0">
              <a:latin typeface="Times New Roman" panose="02020603050405020304" pitchFamily="18" charset="0"/>
              <a:cs typeface="Times New Roman" panose="02020603050405020304" pitchFamily="18" charset="0"/>
            </a:endParaRP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Božie narodenie. Slovné spojenie, ktoré je úplne jednoznačné a nikoho nenecháva v pochybnostiach. Nekonečný Syn Boží, existujúci od večnosti až naveky, sa rozhodol vstúpiť do sveta ľudí ako jeden z nás. Vzal si telo a narodil sa z Panny, aby sme boli schopní vnímať, že je naším bratom, aby sme nemuseli pochybovať, Boh je živý.</a:t>
            </a:r>
            <a:br>
              <a:rPr lang="sk-SK" sz="1600" dirty="0">
                <a:latin typeface="Times New Roman" panose="02020603050405020304" pitchFamily="18" charset="0"/>
                <a:cs typeface="Times New Roman" panose="02020603050405020304" pitchFamily="18" charset="0"/>
              </a:rPr>
            </a:br>
            <a:r>
              <a:rPr lang="sk-SK" sz="1600" dirty="0">
                <a:latin typeface="Times New Roman" panose="02020603050405020304" pitchFamily="18" charset="0"/>
                <a:cs typeface="Times New Roman" panose="02020603050405020304" pitchFamily="18" charset="0"/>
              </a:rPr>
              <a:t>Keď sa to stalo, anjel pastierom oznámil</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Zvestujem vám veľkú radosť. Dnes sa vám v Dávidovom meste narodil Spasiteľ, Kristus Pán</a:t>
            </a:r>
            <a:r>
              <a:rPr lang="sk-SK" sz="1600" dirty="0" smtClean="0">
                <a:latin typeface="Times New Roman" panose="02020603050405020304" pitchFamily="18" charset="0"/>
                <a:cs typeface="Times New Roman" panose="02020603050405020304" pitchFamily="18" charset="0"/>
              </a:rPr>
              <a:t>.“</a:t>
            </a:r>
          </a:p>
          <a:p>
            <a:r>
              <a:rPr lang="sk-SK" sz="1600" dirty="0" smtClean="0">
                <a:latin typeface="Times New Roman" panose="02020603050405020304" pitchFamily="18" charset="0"/>
                <a:cs typeface="Times New Roman" panose="02020603050405020304" pitchFamily="18" charset="0"/>
              </a:rPr>
              <a:t>Takú </a:t>
            </a:r>
            <a:r>
              <a:rPr lang="sk-SK" sz="1600" dirty="0">
                <a:latin typeface="Times New Roman" panose="02020603050405020304" pitchFamily="18" charset="0"/>
                <a:cs typeface="Times New Roman" panose="02020603050405020304" pitchFamily="18" charset="0"/>
              </a:rPr>
              <a:t>radosť z Vianoc môžeme zakúsiť opäť. Nielen starú, zaprášenú radosť spojenú s nostalgickými spomienkami na časy dávno minulé s tradíciami prispôsobenými poslednej móde a neúprosným požiadavkám trhu. </a:t>
            </a:r>
            <a:r>
              <a:rPr lang="sk-SK" sz="1600" dirty="0" smtClean="0">
                <a:latin typeface="Times New Roman" panose="02020603050405020304" pitchFamily="18" charset="0"/>
                <a:cs typeface="Times New Roman" panose="02020603050405020304" pitchFamily="18" charset="0"/>
              </a:rPr>
              <a:t>To by </a:t>
            </a:r>
            <a:r>
              <a:rPr lang="sk-SK" sz="1600" dirty="0">
                <a:latin typeface="Times New Roman" panose="02020603050405020304" pitchFamily="18" charset="0"/>
                <a:cs typeface="Times New Roman" panose="02020603050405020304" pitchFamily="18" charset="0"/>
              </a:rPr>
              <a:t>bolo na nič. K pravým Vianociam potrebujeme pravú radosť. Živú, hlbokú, novú. Dnešnú radosť. Radosť z viery v Božie narodenie a naše znovuzrodenie</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endParaRPr lang="sk-SK" sz="1600" dirty="0">
              <a:latin typeface="Times New Roman" panose="02020603050405020304" pitchFamily="18" charset="0"/>
              <a:cs typeface="Times New Roman" panose="02020603050405020304" pitchFamily="18" charset="0"/>
            </a:endParaRPr>
          </a:p>
        </p:txBody>
      </p:sp>
      <p:pic>
        <p:nvPicPr>
          <p:cNvPr id="5124" name="Picture 4" descr="http://www.hsls.sk/0612/anjeli%20orig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2072">
            <a:off x="5556992" y="2061448"/>
            <a:ext cx="3199750" cy="4154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4" y="24462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718" y="594928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451" y="140571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5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ipe(down)">
                                      <p:cBhvr>
                                        <p:cTn id="12" dur="580">
                                          <p:stCondLst>
                                            <p:cond delay="0"/>
                                          </p:stCondLst>
                                        </p:cTn>
                                        <p:tgtEl>
                                          <p:spTgt spid="5124"/>
                                        </p:tgtEl>
                                      </p:cBhvr>
                                    </p:animEffect>
                                    <p:anim calcmode="lin" valueType="num">
                                      <p:cBhvr>
                                        <p:cTn id="13"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8" dur="26">
                                          <p:stCondLst>
                                            <p:cond delay="650"/>
                                          </p:stCondLst>
                                        </p:cTn>
                                        <p:tgtEl>
                                          <p:spTgt spid="5124"/>
                                        </p:tgtEl>
                                      </p:cBhvr>
                                      <p:to x="100000" y="60000"/>
                                    </p:animScale>
                                    <p:animScale>
                                      <p:cBhvr>
                                        <p:cTn id="19" dur="166" decel="50000">
                                          <p:stCondLst>
                                            <p:cond delay="676"/>
                                          </p:stCondLst>
                                        </p:cTn>
                                        <p:tgtEl>
                                          <p:spTgt spid="5124"/>
                                        </p:tgtEl>
                                      </p:cBhvr>
                                      <p:to x="100000" y="100000"/>
                                    </p:animScale>
                                    <p:animScale>
                                      <p:cBhvr>
                                        <p:cTn id="20" dur="26">
                                          <p:stCondLst>
                                            <p:cond delay="1312"/>
                                          </p:stCondLst>
                                        </p:cTn>
                                        <p:tgtEl>
                                          <p:spTgt spid="5124"/>
                                        </p:tgtEl>
                                      </p:cBhvr>
                                      <p:to x="100000" y="80000"/>
                                    </p:animScale>
                                    <p:animScale>
                                      <p:cBhvr>
                                        <p:cTn id="21" dur="166" decel="50000">
                                          <p:stCondLst>
                                            <p:cond delay="1338"/>
                                          </p:stCondLst>
                                        </p:cTn>
                                        <p:tgtEl>
                                          <p:spTgt spid="5124"/>
                                        </p:tgtEl>
                                      </p:cBhvr>
                                      <p:to x="100000" y="100000"/>
                                    </p:animScale>
                                    <p:animScale>
                                      <p:cBhvr>
                                        <p:cTn id="22" dur="26">
                                          <p:stCondLst>
                                            <p:cond delay="1642"/>
                                          </p:stCondLst>
                                        </p:cTn>
                                        <p:tgtEl>
                                          <p:spTgt spid="5124"/>
                                        </p:tgtEl>
                                      </p:cBhvr>
                                      <p:to x="100000" y="90000"/>
                                    </p:animScale>
                                    <p:animScale>
                                      <p:cBhvr>
                                        <p:cTn id="23" dur="166" decel="50000">
                                          <p:stCondLst>
                                            <p:cond delay="1668"/>
                                          </p:stCondLst>
                                        </p:cTn>
                                        <p:tgtEl>
                                          <p:spTgt spid="5124"/>
                                        </p:tgtEl>
                                      </p:cBhvr>
                                      <p:to x="100000" y="100000"/>
                                    </p:animScale>
                                    <p:animScale>
                                      <p:cBhvr>
                                        <p:cTn id="24" dur="26">
                                          <p:stCondLst>
                                            <p:cond delay="1808"/>
                                          </p:stCondLst>
                                        </p:cTn>
                                        <p:tgtEl>
                                          <p:spTgt spid="5124"/>
                                        </p:tgtEl>
                                      </p:cBhvr>
                                      <p:to x="100000" y="95000"/>
                                    </p:animScale>
                                    <p:animScale>
                                      <p:cBhvr>
                                        <p:cTn id="25" dur="166" decel="50000">
                                          <p:stCondLst>
                                            <p:cond delay="1834"/>
                                          </p:stCondLst>
                                        </p:cTn>
                                        <p:tgtEl>
                                          <p:spTgt spid="512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125"/>
                                        </p:tgtEl>
                                        <p:attrNameLst>
                                          <p:attrName>style.visibility</p:attrName>
                                        </p:attrNameLst>
                                      </p:cBhvr>
                                      <p:to>
                                        <p:strVal val="visible"/>
                                      </p:to>
                                    </p:set>
                                    <p:animEffect transition="in" filter="wheel(1)">
                                      <p:cBhvr>
                                        <p:cTn id="30" dur="2000"/>
                                        <p:tgtEl>
                                          <p:spTgt spid="512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827584" y="889844"/>
            <a:ext cx="6840760" cy="2339102"/>
          </a:xfrm>
          <a:prstGeom prst="rect">
            <a:avLst/>
          </a:prstGeom>
        </p:spPr>
        <p:txBody>
          <a:bodyPr wrap="square">
            <a:spAutoFit/>
          </a:bodyPr>
          <a:lstStyle/>
          <a:p>
            <a:r>
              <a:rPr lang="sk-SK" sz="1600" dirty="0">
                <a:latin typeface="Times New Roman" panose="02020603050405020304" pitchFamily="18" charset="0"/>
                <a:cs typeface="Times New Roman" panose="02020603050405020304" pitchFamily="18" charset="0"/>
              </a:rPr>
              <a:t>Vnímajme, čo Boh pre nás vykonal. To nás pokorí. Dieťa v jasliach naplní naše srdcia vďačnosťou a láskou prekonávajúcou cudzosť, ľahostajnosť či nenávisť. Potom budeme schopní ako Ježiš narodiť sa pre svet, ktorý nás potrebuje. Veď v čom je náš svet lepší ako ten za čias Krista? Milióny zomrelých od hladu, vojny, terorizmus, atentáty, aids, drogy, mafia... To všetko sa nás dotýka. Nie okrajovo, ale bytostne. Každý človek je Božie dieťa, je náš brat...</a:t>
            </a:r>
            <a:br>
              <a:rPr lang="sk-SK" sz="1600" dirty="0">
                <a:latin typeface="Times New Roman" panose="02020603050405020304" pitchFamily="18" charset="0"/>
                <a:cs typeface="Times New Roman" panose="02020603050405020304" pitchFamily="18" charset="0"/>
              </a:rPr>
            </a:br>
            <a:r>
              <a:rPr lang="sk-SK" sz="1600" dirty="0">
                <a:latin typeface="Times New Roman" panose="02020603050405020304" pitchFamily="18" charset="0"/>
                <a:cs typeface="Times New Roman" panose="02020603050405020304" pitchFamily="18" charset="0"/>
              </a:rPr>
              <a:t>Vianoce budú opäť. Buď podľa kalendára, naplánované zvyklosťami a zorganizované trhom. Alebo Vianoce pravé, v ktorých sa Boh – Láska narodí v nás. Stačí chcieť a veriť. Lebo jemu nič nie je nemožné</a:t>
            </a:r>
            <a:r>
              <a:rPr lang="sk-SK" dirty="0">
                <a:latin typeface="Times New Roman" panose="02020603050405020304" pitchFamily="18" charset="0"/>
                <a:cs typeface="Times New Roman" panose="02020603050405020304" pitchFamily="18" charset="0"/>
              </a:rPr>
              <a:t>.</a:t>
            </a:r>
          </a:p>
        </p:txBody>
      </p:sp>
      <p:pic>
        <p:nvPicPr>
          <p:cNvPr id="6146" name="Picture 2" descr="http://www.haligovce.fara.sk/wp-content/uploads/2013/12/narp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485836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1056">
            <a:off x="5619179" y="3090931"/>
            <a:ext cx="3449926" cy="113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http://cezmin.wz.cz/Gify.files/a2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3153" y="5311661"/>
            <a:ext cx="1001505" cy="1111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800" y="22347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3510" y="220149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36648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6146"/>
                                        </p:tgtEl>
                                      </p:cBhvr>
                                    </p:animEffect>
                                    <p:animScale>
                                      <p:cBhvr>
                                        <p:cTn id="25"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uchov.fara.sk/galery/201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2" y="-183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www.oocities.org/hah_xmas_greeting/index_files/image32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652567">
            <a:off x="159665" y="308219"/>
            <a:ext cx="14859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www.oocities.org/hah_xmas_greeting/index_files/image32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69961">
            <a:off x="7519564" y="48023"/>
            <a:ext cx="14859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SnoAni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224" y="-48499"/>
            <a:ext cx="3622332" cy="26344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SnoAni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38980" y="-183916"/>
            <a:ext cx="3622332" cy="26344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SnoAni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576961"/>
            <a:ext cx="3622332" cy="263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550704">
            <a:off x="-11153" y="272708"/>
            <a:ext cx="9497121" cy="1983152"/>
          </a:xfrm>
          <a:prstGeom prst="rect">
            <a:avLst/>
          </a:prstGeom>
          <a:noFill/>
        </p:spPr>
        <p:txBody>
          <a:bodyPr wrap="square" lIns="91440" tIns="45720" rIns="91440" bIns="45720">
            <a:prstTxWarp prst="textArchDown">
              <a:avLst/>
            </a:prstTxWarp>
            <a:spAutoFit/>
          </a:bodyPr>
          <a:lstStyle/>
          <a:p>
            <a:pPr algn="ctr"/>
            <a:r>
              <a:rPr lang="sk-SK"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Prajeme </a:t>
            </a:r>
            <a:r>
              <a:rPr lang="sk-SK"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Vám všetký</a:t>
            </a:r>
            <a:r>
              <a:rPr lang="sk-SK"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m krásne prežité sviatky</a:t>
            </a:r>
          </a:p>
          <a:p>
            <a:pPr algn="ctr"/>
            <a:r>
              <a:rPr lang="sk-SK"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p</a:t>
            </a:r>
            <a:r>
              <a:rPr lang="sk-SK"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okoja </a:t>
            </a:r>
            <a:r>
              <a:rPr lang="sk-SK"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 lásky k Bohu </a:t>
            </a:r>
            <a:endParaRPr lang="sk-SK"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8194" name="Picture 2" descr="فواصل اجراس 2012 أكسسورات لتزيين 111120192203KpI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5481" y="2791410"/>
            <a:ext cx="998995" cy="9624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فواصل اجراس 2012 أكسسورات لتزيين 111120192203kTx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7209" y="1921812"/>
            <a:ext cx="930535" cy="8964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Obrazok - Betleh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212976"/>
            <a:ext cx="4004184" cy="3147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3594">
            <a:off x="5178201" y="3528702"/>
            <a:ext cx="3449926" cy="113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188" y="383529"/>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7209" y="264387"/>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430" y="522377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3514535"/>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1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8200"/>
                                        </p:tgtEl>
                                      </p:cBhvr>
                                    </p:animEffect>
                                    <p:animScale>
                                      <p:cBhvr>
                                        <p:cTn id="15" dur="250" autoRev="1" fill="hold"/>
                                        <p:tgtEl>
                                          <p:spTgt spid="820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wipe(down)">
                                      <p:cBhvr>
                                        <p:cTn id="20" dur="580">
                                          <p:stCondLst>
                                            <p:cond delay="0"/>
                                          </p:stCondLst>
                                        </p:cTn>
                                        <p:tgtEl>
                                          <p:spTgt spid="8196"/>
                                        </p:tgtEl>
                                      </p:cBhvr>
                                    </p:animEffect>
                                    <p:anim calcmode="lin" valueType="num">
                                      <p:cBhvr>
                                        <p:cTn id="21"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26" dur="26">
                                          <p:stCondLst>
                                            <p:cond delay="650"/>
                                          </p:stCondLst>
                                        </p:cTn>
                                        <p:tgtEl>
                                          <p:spTgt spid="8196"/>
                                        </p:tgtEl>
                                      </p:cBhvr>
                                      <p:to x="100000" y="60000"/>
                                    </p:animScale>
                                    <p:animScale>
                                      <p:cBhvr>
                                        <p:cTn id="27" dur="166" decel="50000">
                                          <p:stCondLst>
                                            <p:cond delay="676"/>
                                          </p:stCondLst>
                                        </p:cTn>
                                        <p:tgtEl>
                                          <p:spTgt spid="8196"/>
                                        </p:tgtEl>
                                      </p:cBhvr>
                                      <p:to x="100000" y="100000"/>
                                    </p:animScale>
                                    <p:animScale>
                                      <p:cBhvr>
                                        <p:cTn id="28" dur="26">
                                          <p:stCondLst>
                                            <p:cond delay="1312"/>
                                          </p:stCondLst>
                                        </p:cTn>
                                        <p:tgtEl>
                                          <p:spTgt spid="8196"/>
                                        </p:tgtEl>
                                      </p:cBhvr>
                                      <p:to x="100000" y="80000"/>
                                    </p:animScale>
                                    <p:animScale>
                                      <p:cBhvr>
                                        <p:cTn id="29" dur="166" decel="50000">
                                          <p:stCondLst>
                                            <p:cond delay="1338"/>
                                          </p:stCondLst>
                                        </p:cTn>
                                        <p:tgtEl>
                                          <p:spTgt spid="8196"/>
                                        </p:tgtEl>
                                      </p:cBhvr>
                                      <p:to x="100000" y="100000"/>
                                    </p:animScale>
                                    <p:animScale>
                                      <p:cBhvr>
                                        <p:cTn id="30" dur="26">
                                          <p:stCondLst>
                                            <p:cond delay="1642"/>
                                          </p:stCondLst>
                                        </p:cTn>
                                        <p:tgtEl>
                                          <p:spTgt spid="8196"/>
                                        </p:tgtEl>
                                      </p:cBhvr>
                                      <p:to x="100000" y="90000"/>
                                    </p:animScale>
                                    <p:animScale>
                                      <p:cBhvr>
                                        <p:cTn id="31" dur="166" decel="50000">
                                          <p:stCondLst>
                                            <p:cond delay="1668"/>
                                          </p:stCondLst>
                                        </p:cTn>
                                        <p:tgtEl>
                                          <p:spTgt spid="8196"/>
                                        </p:tgtEl>
                                      </p:cBhvr>
                                      <p:to x="100000" y="100000"/>
                                    </p:animScale>
                                    <p:animScale>
                                      <p:cBhvr>
                                        <p:cTn id="32" dur="26">
                                          <p:stCondLst>
                                            <p:cond delay="1808"/>
                                          </p:stCondLst>
                                        </p:cTn>
                                        <p:tgtEl>
                                          <p:spTgt spid="8196"/>
                                        </p:tgtEl>
                                      </p:cBhvr>
                                      <p:to x="100000" y="95000"/>
                                    </p:animScale>
                                    <p:animScale>
                                      <p:cBhvr>
                                        <p:cTn id="33" dur="166" decel="50000">
                                          <p:stCondLst>
                                            <p:cond delay="1834"/>
                                          </p:stCondLst>
                                        </p:cTn>
                                        <p:tgtEl>
                                          <p:spTgt spid="819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298545" y="6330584"/>
            <a:ext cx="3749744" cy="400110"/>
          </a:xfrm>
          <a:prstGeom prst="rect">
            <a:avLst/>
          </a:prstGeom>
        </p:spPr>
        <p:txBody>
          <a:bodyPr wrap="none">
            <a:spAutoFit/>
          </a:bodyPr>
          <a:lstStyle/>
          <a:p>
            <a:r>
              <a:rPr lang="sk-SK" sz="2000" b="1" dirty="0" smtClean="0">
                <a:latin typeface="Times New Roman" panose="02020603050405020304" pitchFamily="18" charset="0"/>
                <a:cs typeface="Times New Roman" panose="02020603050405020304" pitchFamily="18" charset="0"/>
              </a:rPr>
              <a:t>,,</a:t>
            </a:r>
            <a:r>
              <a:rPr lang="it-IT" sz="2000" b="1" dirty="0" smtClean="0">
                <a:latin typeface="Times New Roman" panose="02020603050405020304" pitchFamily="18" charset="0"/>
                <a:cs typeface="Times New Roman" panose="02020603050405020304" pitchFamily="18" charset="0"/>
              </a:rPr>
              <a:t>Bdejte</a:t>
            </a:r>
            <a:r>
              <a:rPr lang="it-IT" sz="2000" b="1" dirty="0">
                <a:latin typeface="Times New Roman" panose="02020603050405020304" pitchFamily="18" charset="0"/>
                <a:cs typeface="Times New Roman" panose="02020603050405020304" pitchFamily="18" charset="0"/>
              </a:rPr>
              <a:t>, aby ste boli </a:t>
            </a:r>
            <a:r>
              <a:rPr lang="it-IT" sz="2000" b="1" dirty="0" smtClean="0">
                <a:latin typeface="Times New Roman" panose="02020603050405020304" pitchFamily="18" charset="0"/>
                <a:cs typeface="Times New Roman" panose="02020603050405020304" pitchFamily="18" charset="0"/>
              </a:rPr>
              <a:t>pripravení</a:t>
            </a:r>
            <a:r>
              <a:rPr lang="sk-SK" sz="2000" b="1" dirty="0" smtClean="0">
                <a:latin typeface="Times New Roman" panose="02020603050405020304" pitchFamily="18" charset="0"/>
                <a:cs typeface="Times New Roman" panose="02020603050405020304" pitchFamily="18" charset="0"/>
              </a:rPr>
              <a:t>,,</a:t>
            </a:r>
            <a:endParaRPr lang="it-IT" sz="2000" b="1" dirty="0">
              <a:latin typeface="Times New Roman" panose="02020603050405020304" pitchFamily="18" charset="0"/>
              <a:cs typeface="Times New Roman" panose="02020603050405020304" pitchFamily="18" charset="0"/>
            </a:endParaRPr>
          </a:p>
        </p:txBody>
      </p:sp>
      <p:sp>
        <p:nvSpPr>
          <p:cNvPr id="3" name="Obdĺžnik 2"/>
          <p:cNvSpPr/>
          <p:nvPr/>
        </p:nvSpPr>
        <p:spPr>
          <a:xfrm rot="322322">
            <a:off x="845738" y="980728"/>
            <a:ext cx="7758709" cy="3785652"/>
          </a:xfrm>
          <a:prstGeom prst="rect">
            <a:avLst/>
          </a:prstGeom>
        </p:spPr>
        <p:txBody>
          <a:bodyPr wrap="square">
            <a:spAutoFit/>
          </a:bodyPr>
          <a:lstStyle/>
          <a:p>
            <a:r>
              <a:rPr lang="sk-SK" sz="1600" b="1" dirty="0" smtClean="0">
                <a:latin typeface="Times New Roman" panose="02020603050405020304" pitchFamily="18" charset="0"/>
                <a:cs typeface="Times New Roman" panose="02020603050405020304" pitchFamily="18" charset="0"/>
              </a:rPr>
              <a:t>Ježiš povedal svojim učeníkom: „</a:t>
            </a:r>
          </a:p>
          <a:p>
            <a:r>
              <a:rPr lang="sk-SK" sz="1600" b="1" dirty="0">
                <a:latin typeface="Times New Roman" panose="02020603050405020304" pitchFamily="18" charset="0"/>
                <a:cs typeface="Times New Roman" panose="02020603050405020304" pitchFamily="18" charset="0"/>
              </a:rPr>
              <a:t>	</a:t>
            </a:r>
            <a:endParaRPr lang="sk-SK" sz="1600" b="1" dirty="0" smtClean="0">
              <a:latin typeface="Times New Roman" panose="02020603050405020304" pitchFamily="18" charset="0"/>
              <a:cs typeface="Times New Roman" panose="02020603050405020304" pitchFamily="18" charset="0"/>
            </a:endParaRPr>
          </a:p>
          <a:p>
            <a:r>
              <a:rPr lang="sk-SK" sz="1600" b="1"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Ako </a:t>
            </a:r>
            <a:r>
              <a:rPr lang="sk-SK" sz="1600" dirty="0">
                <a:latin typeface="Times New Roman" panose="02020603050405020304" pitchFamily="18" charset="0"/>
                <a:cs typeface="Times New Roman" panose="02020603050405020304" pitchFamily="18" charset="0"/>
              </a:rPr>
              <a:t>bolo za dní Noema, tak bude aj pri príchode Syna </a:t>
            </a:r>
            <a:r>
              <a:rPr lang="sk-SK" sz="1600" dirty="0" smtClean="0">
                <a:latin typeface="Times New Roman" panose="02020603050405020304" pitchFamily="18" charset="0"/>
                <a:cs typeface="Times New Roman" panose="02020603050405020304" pitchFamily="18" charset="0"/>
              </a:rPr>
              <a:t>človeka.</a:t>
            </a:r>
          </a:p>
          <a:p>
            <a:endParaRPr lang="sk-SK" sz="1600" dirty="0"/>
          </a:p>
          <a:p>
            <a:r>
              <a:rPr lang="sk-SK" sz="1600" dirty="0"/>
              <a:t>	</a:t>
            </a:r>
            <a:r>
              <a:rPr lang="sk-SK" sz="1600" dirty="0">
                <a:latin typeface="Times New Roman" panose="02020603050405020304" pitchFamily="18" charset="0"/>
                <a:cs typeface="Times New Roman" panose="02020603050405020304" pitchFamily="18" charset="0"/>
              </a:rPr>
              <a:t>Ako v dňoch pred potopou ľudia jedli a pili, ženili sa a vydávali až do toho dňa, keď Noe vošiel do korába, a nič nezbadali, až prišla potopa a zmietla všetkých, tak bude aj pri príchode Syna človeka</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Bdejte teda, lebo neviete, v ktorý deň príde váš Pán. Uvážte predsa</a:t>
            </a:r>
            <a:r>
              <a:rPr lang="sk-SK" sz="1600" b="1" dirty="0" smtClean="0">
                <a:latin typeface="Times New Roman" panose="02020603050405020304" pitchFamily="18" charset="0"/>
                <a:cs typeface="Times New Roman" panose="02020603050405020304" pitchFamily="18" charset="0"/>
              </a:rPr>
              <a:t>:</a:t>
            </a:r>
          </a:p>
          <a:p>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Keby hospodár vedel, v ktorú nočnú hodinu príde zlodej, veruže by bdel a nedovolil by mu vniknúť do svojho domu. Preto aj vy buďte pripravení, lebo Syn človeka príde v hodinu, o ktorej neviete.“</a:t>
            </a:r>
            <a:endParaRPr lang="sk-SK" sz="1600" dirty="0" smtClean="0">
              <a:latin typeface="Times New Roman" panose="02020603050405020304" pitchFamily="18" charset="0"/>
              <a:cs typeface="Times New Roman" panose="02020603050405020304" pitchFamily="18" charset="0"/>
            </a:endParaRPr>
          </a:p>
          <a:p>
            <a:endParaRPr lang="sk-SK" sz="1600" dirty="0"/>
          </a:p>
          <a:p>
            <a:r>
              <a:rPr lang="sk-SK" sz="1600" dirty="0" smtClean="0"/>
              <a:t>	.</a:t>
            </a:r>
            <a:endParaRPr lang="sk-SK" sz="1600"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873" y="625847"/>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37321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68" y="468242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47" y="60544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www.kennelgoldmine.com/advent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07677" y="4268503"/>
            <a:ext cx="3528392" cy="19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052"/>
                                        </p:tgtEl>
                                        <p:attrNameLst>
                                          <p:attrName>r</p:attrName>
                                        </p:attrNameLst>
                                      </p:cBhvr>
                                    </p:animRot>
                                    <p:animRot by="-240000">
                                      <p:cBhvr>
                                        <p:cTn id="16" dur="200" fill="hold">
                                          <p:stCondLst>
                                            <p:cond delay="200"/>
                                          </p:stCondLst>
                                        </p:cTn>
                                        <p:tgtEl>
                                          <p:spTgt spid="2052"/>
                                        </p:tgtEl>
                                        <p:attrNameLst>
                                          <p:attrName>r</p:attrName>
                                        </p:attrNameLst>
                                      </p:cBhvr>
                                    </p:animRot>
                                    <p:animRot by="240000">
                                      <p:cBhvr>
                                        <p:cTn id="17" dur="200" fill="hold">
                                          <p:stCondLst>
                                            <p:cond delay="400"/>
                                          </p:stCondLst>
                                        </p:cTn>
                                        <p:tgtEl>
                                          <p:spTgt spid="2052"/>
                                        </p:tgtEl>
                                        <p:attrNameLst>
                                          <p:attrName>r</p:attrName>
                                        </p:attrNameLst>
                                      </p:cBhvr>
                                    </p:animRot>
                                    <p:animRot by="-240000">
                                      <p:cBhvr>
                                        <p:cTn id="18" dur="200" fill="hold">
                                          <p:stCondLst>
                                            <p:cond delay="600"/>
                                          </p:stCondLst>
                                        </p:cTn>
                                        <p:tgtEl>
                                          <p:spTgt spid="2052"/>
                                        </p:tgtEl>
                                        <p:attrNameLst>
                                          <p:attrName>r</p:attrName>
                                        </p:attrNameLst>
                                      </p:cBhvr>
                                    </p:animRot>
                                    <p:animRot by="120000">
                                      <p:cBhvr>
                                        <p:cTn id="19" dur="200" fill="hold">
                                          <p:stCondLst>
                                            <p:cond delay="800"/>
                                          </p:stCondLst>
                                        </p:cTn>
                                        <p:tgtEl>
                                          <p:spTgt spid="205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plus(in)">
                                      <p:cBhvr>
                                        <p:cTn id="24" dur="2000"/>
                                        <p:tgtEl>
                                          <p:spTgt spid="205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672789">
            <a:off x="1421493" y="1481691"/>
            <a:ext cx="5968493" cy="769441"/>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2. </a:t>
            </a:r>
            <a:r>
              <a:rPr lang="sk-SK" sz="4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AdventnÁ</a:t>
            </a:r>
            <a:r>
              <a:rPr lang="sk-SK"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sk-SK"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nedeľa</a:t>
            </a:r>
            <a:endParaRPr lang="sk-SK"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074" name="Picture 2" descr="&amp;Ncy;&amp;ocy;&amp;vcy;&amp;ocy;&amp;gcy;&amp;ocy;&amp;dcy;&amp;ncy;&amp;icy;&amp;iecy; &amp;scy;&amp;vcy;&amp;iecy;&amp;chcy;&amp;ic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98747">
            <a:off x="2147134" y="2768283"/>
            <a:ext cx="31242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613" y="537321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49573"/>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247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42" y="357301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185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ĺžnik 2"/>
          <p:cNvSpPr/>
          <p:nvPr/>
        </p:nvSpPr>
        <p:spPr>
          <a:xfrm>
            <a:off x="3989266" y="6253330"/>
            <a:ext cx="2598958" cy="369332"/>
          </a:xfrm>
          <a:prstGeom prst="rect">
            <a:avLst/>
          </a:prstGeom>
        </p:spPr>
        <p:txBody>
          <a:bodyPr wrap="square">
            <a:spAutoFit/>
          </a:bodyPr>
          <a:lstStyle/>
          <a:p>
            <a:r>
              <a:rPr lang="sk-SK" b="1" dirty="0" smtClean="0">
                <a:latin typeface="Times New Roman" panose="02020603050405020304" pitchFamily="18" charset="0"/>
                <a:cs typeface="Times New Roman" panose="02020603050405020304" pitchFamily="18" charset="0"/>
              </a:rPr>
              <a:t>,,Boh </a:t>
            </a:r>
            <a:r>
              <a:rPr lang="sk-SK" b="1" dirty="0">
                <a:latin typeface="Times New Roman" panose="02020603050405020304" pitchFamily="18" charset="0"/>
                <a:cs typeface="Times New Roman" panose="02020603050405020304" pitchFamily="18" charset="0"/>
              </a:rPr>
              <a:t>ukáže tvoj </a:t>
            </a:r>
            <a:r>
              <a:rPr lang="sk-SK" b="1" dirty="0" smtClean="0">
                <a:latin typeface="Times New Roman" panose="02020603050405020304" pitchFamily="18" charset="0"/>
                <a:cs typeface="Times New Roman" panose="02020603050405020304" pitchFamily="18" charset="0"/>
              </a:rPr>
              <a:t>lesk,,</a:t>
            </a:r>
            <a:endParaRPr lang="sk-SK"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6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3.61111E-6 0.07222 L 3.61111E-6 -1.48148E-6 " pathEditMode="relative" rAng="0" ptsTypes="AA">
                                      <p:cBhvr>
                                        <p:cTn id="6" dur="250" accel="50000" decel="50000" autoRev="1" fill="hold">
                                          <p:stCondLst>
                                            <p:cond delay="0"/>
                                          </p:stCondLst>
                                        </p:cTn>
                                        <p:tgtEl>
                                          <p:spTgt spid="2">
                                            <p:txEl>
                                              <p:pRg st="0" end="0"/>
                                            </p:txEl>
                                          </p:spTgt>
                                        </p:tgtEl>
                                        <p:attrNameLst>
                                          <p:attrName>ppt_x</p:attrName>
                                          <p:attrName>ppt_y</p:attrName>
                                        </p:attrNameLst>
                                      </p:cBhvr>
                                      <p:rCtr x="0" y="-3611"/>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074"/>
                                        </p:tgtEl>
                                      </p:cBhvr>
                                    </p:animEffect>
                                    <p:animScale>
                                      <p:cBhvr>
                                        <p:cTn id="15" dur="250" autoRev="1" fill="hold"/>
                                        <p:tgtEl>
                                          <p:spTgt spid="3074"/>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3"/>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077"/>
                                        </p:tgtEl>
                                        <p:attrNameLst>
                                          <p:attrName>style.visibility</p:attrName>
                                        </p:attrNameLst>
                                      </p:cBhvr>
                                      <p:to>
                                        <p:strVal val="visible"/>
                                      </p:to>
                                    </p:set>
                                    <p:animEffect transition="in" filter="wipe(down)">
                                      <p:cBhvr>
                                        <p:cTn id="24" dur="580">
                                          <p:stCondLst>
                                            <p:cond delay="0"/>
                                          </p:stCondLst>
                                        </p:cTn>
                                        <p:tgtEl>
                                          <p:spTgt spid="3077"/>
                                        </p:tgtEl>
                                      </p:cBhvr>
                                    </p:animEffect>
                                    <p:anim calcmode="lin" valueType="num">
                                      <p:cBhvr>
                                        <p:cTn id="25"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7"/>
                                        </p:tgtEl>
                                      </p:cBhvr>
                                      <p:to x="100000" y="60000"/>
                                    </p:animScale>
                                    <p:animScale>
                                      <p:cBhvr>
                                        <p:cTn id="31" dur="166" decel="50000">
                                          <p:stCondLst>
                                            <p:cond delay="676"/>
                                          </p:stCondLst>
                                        </p:cTn>
                                        <p:tgtEl>
                                          <p:spTgt spid="3077"/>
                                        </p:tgtEl>
                                      </p:cBhvr>
                                      <p:to x="100000" y="100000"/>
                                    </p:animScale>
                                    <p:animScale>
                                      <p:cBhvr>
                                        <p:cTn id="32" dur="26">
                                          <p:stCondLst>
                                            <p:cond delay="1312"/>
                                          </p:stCondLst>
                                        </p:cTn>
                                        <p:tgtEl>
                                          <p:spTgt spid="3077"/>
                                        </p:tgtEl>
                                      </p:cBhvr>
                                      <p:to x="100000" y="80000"/>
                                    </p:animScale>
                                    <p:animScale>
                                      <p:cBhvr>
                                        <p:cTn id="33" dur="166" decel="50000">
                                          <p:stCondLst>
                                            <p:cond delay="1338"/>
                                          </p:stCondLst>
                                        </p:cTn>
                                        <p:tgtEl>
                                          <p:spTgt spid="3077"/>
                                        </p:tgtEl>
                                      </p:cBhvr>
                                      <p:to x="100000" y="100000"/>
                                    </p:animScale>
                                    <p:animScale>
                                      <p:cBhvr>
                                        <p:cTn id="34" dur="26">
                                          <p:stCondLst>
                                            <p:cond delay="1642"/>
                                          </p:stCondLst>
                                        </p:cTn>
                                        <p:tgtEl>
                                          <p:spTgt spid="3077"/>
                                        </p:tgtEl>
                                      </p:cBhvr>
                                      <p:to x="100000" y="90000"/>
                                    </p:animScale>
                                    <p:animScale>
                                      <p:cBhvr>
                                        <p:cTn id="35" dur="166" decel="50000">
                                          <p:stCondLst>
                                            <p:cond delay="1668"/>
                                          </p:stCondLst>
                                        </p:cTn>
                                        <p:tgtEl>
                                          <p:spTgt spid="3077"/>
                                        </p:tgtEl>
                                      </p:cBhvr>
                                      <p:to x="100000" y="100000"/>
                                    </p:animScale>
                                    <p:animScale>
                                      <p:cBhvr>
                                        <p:cTn id="36" dur="26">
                                          <p:stCondLst>
                                            <p:cond delay="1808"/>
                                          </p:stCondLst>
                                        </p:cTn>
                                        <p:tgtEl>
                                          <p:spTgt spid="3077"/>
                                        </p:tgtEl>
                                      </p:cBhvr>
                                      <p:to x="100000" y="95000"/>
                                    </p:animScale>
                                    <p:animScale>
                                      <p:cBhvr>
                                        <p:cTn id="37" dur="166" decel="50000">
                                          <p:stCondLst>
                                            <p:cond delay="1834"/>
                                          </p:stCondLst>
                                        </p:cTn>
                                        <p:tgtEl>
                                          <p:spTgt spid="307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wheel(1)">
                                      <p:cBhvr>
                                        <p:cTn id="42" dur="2000"/>
                                        <p:tgtEl>
                                          <p:spTgt spid="3075"/>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076"/>
                                        </p:tgtEl>
                                        <p:attrNameLst>
                                          <p:attrName>style.visibility</p:attrName>
                                        </p:attrNameLst>
                                      </p:cBhvr>
                                      <p:to>
                                        <p:strVal val="visible"/>
                                      </p:to>
                                    </p:set>
                                    <p:animEffect transition="in" filter="wipe(down)">
                                      <p:cBhvr>
                                        <p:cTn id="47" dur="580">
                                          <p:stCondLst>
                                            <p:cond delay="0"/>
                                          </p:stCondLst>
                                        </p:cTn>
                                        <p:tgtEl>
                                          <p:spTgt spid="3076"/>
                                        </p:tgtEl>
                                      </p:cBhvr>
                                    </p:animEffect>
                                    <p:anim calcmode="lin" valueType="num">
                                      <p:cBhvr>
                                        <p:cTn id="4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53" dur="26">
                                          <p:stCondLst>
                                            <p:cond delay="650"/>
                                          </p:stCondLst>
                                        </p:cTn>
                                        <p:tgtEl>
                                          <p:spTgt spid="3076"/>
                                        </p:tgtEl>
                                      </p:cBhvr>
                                      <p:to x="100000" y="60000"/>
                                    </p:animScale>
                                    <p:animScale>
                                      <p:cBhvr>
                                        <p:cTn id="54" dur="166" decel="50000">
                                          <p:stCondLst>
                                            <p:cond delay="676"/>
                                          </p:stCondLst>
                                        </p:cTn>
                                        <p:tgtEl>
                                          <p:spTgt spid="3076"/>
                                        </p:tgtEl>
                                      </p:cBhvr>
                                      <p:to x="100000" y="100000"/>
                                    </p:animScale>
                                    <p:animScale>
                                      <p:cBhvr>
                                        <p:cTn id="55" dur="26">
                                          <p:stCondLst>
                                            <p:cond delay="1312"/>
                                          </p:stCondLst>
                                        </p:cTn>
                                        <p:tgtEl>
                                          <p:spTgt spid="3076"/>
                                        </p:tgtEl>
                                      </p:cBhvr>
                                      <p:to x="100000" y="80000"/>
                                    </p:animScale>
                                    <p:animScale>
                                      <p:cBhvr>
                                        <p:cTn id="56" dur="166" decel="50000">
                                          <p:stCondLst>
                                            <p:cond delay="1338"/>
                                          </p:stCondLst>
                                        </p:cTn>
                                        <p:tgtEl>
                                          <p:spTgt spid="3076"/>
                                        </p:tgtEl>
                                      </p:cBhvr>
                                      <p:to x="100000" y="100000"/>
                                    </p:animScale>
                                    <p:animScale>
                                      <p:cBhvr>
                                        <p:cTn id="57" dur="26">
                                          <p:stCondLst>
                                            <p:cond delay="1642"/>
                                          </p:stCondLst>
                                        </p:cTn>
                                        <p:tgtEl>
                                          <p:spTgt spid="3076"/>
                                        </p:tgtEl>
                                      </p:cBhvr>
                                      <p:to x="100000" y="90000"/>
                                    </p:animScale>
                                    <p:animScale>
                                      <p:cBhvr>
                                        <p:cTn id="58" dur="166" decel="50000">
                                          <p:stCondLst>
                                            <p:cond delay="1668"/>
                                          </p:stCondLst>
                                        </p:cTn>
                                        <p:tgtEl>
                                          <p:spTgt spid="3076"/>
                                        </p:tgtEl>
                                      </p:cBhvr>
                                      <p:to x="100000" y="100000"/>
                                    </p:animScale>
                                    <p:animScale>
                                      <p:cBhvr>
                                        <p:cTn id="59" dur="26">
                                          <p:stCondLst>
                                            <p:cond delay="1808"/>
                                          </p:stCondLst>
                                        </p:cTn>
                                        <p:tgtEl>
                                          <p:spTgt spid="3076"/>
                                        </p:tgtEl>
                                      </p:cBhvr>
                                      <p:to x="100000" y="95000"/>
                                    </p:animScale>
                                    <p:animScale>
                                      <p:cBhvr>
                                        <p:cTn id="60" dur="166" decel="50000">
                                          <p:stCondLst>
                                            <p:cond delay="1834"/>
                                          </p:stCondLst>
                                        </p:cTn>
                                        <p:tgtEl>
                                          <p:spTgt spid="307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3079"/>
                                        </p:tgtEl>
                                        <p:attrNameLst>
                                          <p:attrName>style.visibility</p:attrName>
                                        </p:attrNameLst>
                                      </p:cBhvr>
                                      <p:to>
                                        <p:strVal val="visible"/>
                                      </p:to>
                                    </p:set>
                                    <p:animEffect transition="in" filter="fade">
                                      <p:cBhvr>
                                        <p:cTn id="65" dur="2000"/>
                                        <p:tgtEl>
                                          <p:spTgt spid="3079"/>
                                        </p:tgtEl>
                                      </p:cBhvr>
                                    </p:animEffect>
                                    <p:anim calcmode="lin" valueType="num">
                                      <p:cBhvr>
                                        <p:cTn id="66" dur="2000" fill="hold"/>
                                        <p:tgtEl>
                                          <p:spTgt spid="3079"/>
                                        </p:tgtEl>
                                        <p:attrNameLst>
                                          <p:attrName>ppt_w</p:attrName>
                                        </p:attrNameLst>
                                      </p:cBhvr>
                                      <p:tavLst>
                                        <p:tav tm="0" fmla="#ppt_w*sin(2.5*pi*$)">
                                          <p:val>
                                            <p:fltVal val="0"/>
                                          </p:val>
                                        </p:tav>
                                        <p:tav tm="100000">
                                          <p:val>
                                            <p:fltVal val="1"/>
                                          </p:val>
                                        </p:tav>
                                      </p:tavLst>
                                    </p:anim>
                                    <p:anim calcmode="lin" valueType="num">
                                      <p:cBhvr>
                                        <p:cTn id="67" dur="2000" fill="hold"/>
                                        <p:tgtEl>
                                          <p:spTgt spid="30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rot="21177210">
            <a:off x="668724" y="1000755"/>
            <a:ext cx="4572000" cy="4801314"/>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Jeruzalem, odlož rúcho svojho smútku a súženia a obleč si ozdobu slávy, ktorú ti Boh dáva naveky</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Boh ukáže tvoj lesk všetkému, čo je pod nebom. </a:t>
            </a:r>
            <a:endParaRPr lang="sk-SK" sz="1600" dirty="0" smtClean="0">
              <a:latin typeface="Times New Roman" panose="02020603050405020304" pitchFamily="18" charset="0"/>
              <a:cs typeface="Times New Roman" panose="02020603050405020304" pitchFamily="18" charset="0"/>
            </a:endParaRPr>
          </a:p>
          <a:p>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Boh ti dá navždy meno</a:t>
            </a:r>
            <a:r>
              <a:rPr lang="sk-SK" sz="1600" b="1" dirty="0">
                <a:latin typeface="Times New Roman" panose="02020603050405020304" pitchFamily="18" charset="0"/>
                <a:cs typeface="Times New Roman" panose="02020603050405020304" pitchFamily="18" charset="0"/>
              </a:rPr>
              <a:t>: Pokoj spravodlivosti a Sláva bohabojnosti.</a:t>
            </a:r>
          </a:p>
          <a:p>
            <a:endParaRPr lang="sk-SK" sz="1600" dirty="0" smtClean="0"/>
          </a:p>
          <a:p>
            <a:r>
              <a:rPr lang="sk-SK" sz="1600" dirty="0"/>
              <a:t>	</a:t>
            </a:r>
            <a:r>
              <a:rPr lang="sk-SK" sz="1600" dirty="0" smtClean="0">
                <a:latin typeface="Times New Roman" panose="02020603050405020304" pitchFamily="18" charset="0"/>
                <a:cs typeface="Times New Roman" panose="02020603050405020304" pitchFamily="18" charset="0"/>
              </a:rPr>
              <a:t>Tešia </a:t>
            </a:r>
            <a:r>
              <a:rPr lang="sk-SK" sz="1600" dirty="0">
                <a:latin typeface="Times New Roman" panose="02020603050405020304" pitchFamily="18" charset="0"/>
                <a:cs typeface="Times New Roman" panose="02020603050405020304" pitchFamily="18" charset="0"/>
              </a:rPr>
              <a:t>sa, že Boh na nich pamätal. </a:t>
            </a:r>
            <a:endParaRPr lang="sk-SK" sz="1600" dirty="0" smtClean="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Vyšli </a:t>
            </a:r>
            <a:r>
              <a:rPr lang="sk-SK" sz="1600" dirty="0">
                <a:latin typeface="Times New Roman" panose="02020603050405020304" pitchFamily="18" charset="0"/>
                <a:cs typeface="Times New Roman" panose="02020603050405020304" pitchFamily="18" charset="0"/>
              </a:rPr>
              <a:t>z teba peši, odvlečení nepriateľmi, ale Boh ich privedie k tebe a ponesie ich so slávou ako na kráľovskom tróne</a:t>
            </a:r>
            <a:r>
              <a:rPr lang="sk-SK" sz="1600" dirty="0" smtClean="0">
                <a:latin typeface="Times New Roman" panose="02020603050405020304" pitchFamily="18" charset="0"/>
                <a:cs typeface="Times New Roman" panose="02020603050405020304" pitchFamily="18" charset="0"/>
              </a:rPr>
              <a:t>.</a:t>
            </a:r>
            <a:r>
              <a:rPr lang="sk-SK" sz="1600" dirty="0">
                <a:latin typeface="Times New Roman" panose="02020603050405020304" pitchFamily="18" charset="0"/>
                <a:cs typeface="Times New Roman" panose="02020603050405020304" pitchFamily="18" charset="0"/>
              </a:rPr>
              <a:t>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b="1" dirty="0" smtClean="0">
                <a:latin typeface="Times New Roman" panose="02020603050405020304" pitchFamily="18" charset="0"/>
                <a:cs typeface="Times New Roman" panose="02020603050405020304" pitchFamily="18" charset="0"/>
              </a:rPr>
              <a:t>Na </a:t>
            </a:r>
            <a:r>
              <a:rPr lang="sk-SK" sz="1600" b="1" dirty="0">
                <a:latin typeface="Times New Roman" panose="02020603050405020304" pitchFamily="18" charset="0"/>
                <a:cs typeface="Times New Roman" panose="02020603050405020304" pitchFamily="18" charset="0"/>
              </a:rPr>
              <a:t>Boží rozkaz lesy a všetky voňavé stromy zatônia Izraela</a:t>
            </a:r>
            <a:r>
              <a:rPr lang="sk-SK" sz="1600" b="1"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A</a:t>
            </a:r>
            <a:r>
              <a:rPr lang="sk-SK" sz="1600" dirty="0">
                <a:latin typeface="Times New Roman" panose="02020603050405020304" pitchFamily="18" charset="0"/>
                <a:cs typeface="Times New Roman" panose="02020603050405020304" pitchFamily="18" charset="0"/>
              </a:rPr>
              <a:t> Boh povedie Izrael v radosti, vo svetle svojej veleby, v milosrdenstve a spravodlivosti, ktoré pochádzajú od neho.</a:t>
            </a:r>
            <a:r>
              <a:rPr lang="sk-SK" sz="1600" b="1" dirty="0" smtClean="0">
                <a:latin typeface="Times New Roman" panose="02020603050405020304" pitchFamily="18" charset="0"/>
                <a:cs typeface="Times New Roman" panose="02020603050405020304" pitchFamily="18" charset="0"/>
              </a:rPr>
              <a:t>	</a:t>
            </a:r>
          </a:p>
          <a:p>
            <a:r>
              <a:rPr lang="sk-SK" b="1" dirty="0">
                <a:latin typeface="Times New Roman" panose="02020603050405020304" pitchFamily="18" charset="0"/>
                <a:cs typeface="Times New Roman" panose="02020603050405020304" pitchFamily="18" charset="0"/>
              </a:rPr>
              <a:t>	</a:t>
            </a:r>
          </a:p>
        </p:txBody>
      </p:sp>
      <p:pic>
        <p:nvPicPr>
          <p:cNvPr id="4098" name="Picture 2" descr="http://www.gifanimace.wz.cz/animace/knihy/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67109" y="1484784"/>
            <a:ext cx="3629671"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Obdĺžnik 2"/>
          <p:cNvSpPr/>
          <p:nvPr/>
        </p:nvSpPr>
        <p:spPr>
          <a:xfrm rot="622216">
            <a:off x="5341932" y="3867398"/>
            <a:ext cx="3326616" cy="615553"/>
          </a:xfrm>
          <a:prstGeom prst="rect">
            <a:avLst/>
          </a:prstGeom>
        </p:spPr>
        <p:txBody>
          <a:bodyPr wrap="none">
            <a:spAutoFit/>
          </a:bodyPr>
          <a:lstStyle/>
          <a:p>
            <a:r>
              <a:rPr lang="sk-SK" sz="1600" b="1" dirty="0">
                <a:latin typeface="Times New Roman" panose="02020603050405020304" pitchFamily="18" charset="0"/>
                <a:cs typeface="Times New Roman" panose="02020603050405020304" pitchFamily="18" charset="0"/>
              </a:rPr>
              <a:t>Kniha proroka </a:t>
            </a:r>
            <a:r>
              <a:rPr lang="sk-SK" sz="1600" b="1" dirty="0" smtClean="0">
                <a:latin typeface="Times New Roman" panose="02020603050405020304" pitchFamily="18" charset="0"/>
                <a:cs typeface="Times New Roman" panose="02020603050405020304" pitchFamily="18" charset="0"/>
              </a:rPr>
              <a:t>Barucha - </a:t>
            </a:r>
            <a:r>
              <a:rPr lang="sk-SK" sz="1600" b="1" dirty="0">
                <a:latin typeface="Times New Roman" panose="02020603050405020304" pitchFamily="18" charset="0"/>
                <a:cs typeface="Times New Roman" panose="02020603050405020304" pitchFamily="18" charset="0"/>
              </a:rPr>
              <a:t>Bar 5, 1-9</a:t>
            </a:r>
          </a:p>
          <a:p>
            <a:r>
              <a:rPr lang="sk-SK" b="1" dirty="0"/>
              <a:t>  </a:t>
            </a:r>
          </a:p>
        </p:txBody>
      </p:sp>
      <p:cxnSp>
        <p:nvCxnSpPr>
          <p:cNvPr id="5" name="Rovná spojovacia šípka 4"/>
          <p:cNvCxnSpPr/>
          <p:nvPr/>
        </p:nvCxnSpPr>
        <p:spPr>
          <a:xfrm flipH="1" flipV="1">
            <a:off x="7956376" y="3717032"/>
            <a:ext cx="432048" cy="458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58" y="494454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90" y="37705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699" y="5709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642" y="574425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36510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12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098"/>
                                        </p:tgtEl>
                                      </p:cBhvr>
                                    </p:animEffect>
                                    <p:animScale>
                                      <p:cBhvr>
                                        <p:cTn id="25" dur="250" autoRev="1" fill="hold"/>
                                        <p:tgtEl>
                                          <p:spTgt spid="4098"/>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8"/>
                                        </p:tgtEl>
                                        <p:attrNameLst>
                                          <p:attrName>style.color</p:attrName>
                                        </p:attrNameLst>
                                      </p:cBhvr>
                                      <p:to>
                                        <a:schemeClr val="bg1"/>
                                      </p:to>
                                    </p:animClr>
                                    <p:animClr clrSpc="rgb" dir="cw">
                                      <p:cBhvr>
                                        <p:cTn id="35" dur="250" autoRev="1" fill="remove"/>
                                        <p:tgtEl>
                                          <p:spTgt spid="8"/>
                                        </p:tgtEl>
                                        <p:attrNameLst>
                                          <p:attrName>fillcolor</p:attrName>
                                        </p:attrNameLst>
                                      </p:cBhvr>
                                      <p:to>
                                        <a:schemeClr val="bg1"/>
                                      </p:to>
                                    </p:animClr>
                                    <p:set>
                                      <p:cBhvr>
                                        <p:cTn id="36" dur="250" autoRev="1" fill="remove"/>
                                        <p:tgtEl>
                                          <p:spTgt spid="8"/>
                                        </p:tgtEl>
                                        <p:attrNameLst>
                                          <p:attrName>fill.type</p:attrName>
                                        </p:attrNameLst>
                                      </p:cBhvr>
                                      <p:to>
                                        <p:strVal val="solid"/>
                                      </p:to>
                                    </p:set>
                                    <p:set>
                                      <p:cBhvr>
                                        <p:cTn id="37" dur="250" autoRev="1" fill="remove"/>
                                        <p:tgtEl>
                                          <p:spTgt spid="8"/>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ifanimace.wz.cz/animace/knihy/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69830">
            <a:off x="5580112" y="1581837"/>
            <a:ext cx="2594332" cy="2354855"/>
          </a:xfrm>
          <a:prstGeom prst="rect">
            <a:avLst/>
          </a:prstGeom>
          <a:noFill/>
          <a:extLst>
            <a:ext uri="{909E8E84-426E-40DD-AFC4-6F175D3DCCD1}">
              <a14:hiddenFill xmlns:a14="http://schemas.microsoft.com/office/drawing/2010/main">
                <a:solidFill>
                  <a:srgbClr val="FFFFFF"/>
                </a:solidFill>
              </a14:hiddenFill>
            </a:ext>
          </a:extLst>
        </p:spPr>
      </p:pic>
      <p:sp>
        <p:nvSpPr>
          <p:cNvPr id="2" name="Obdĺžnik 1"/>
          <p:cNvSpPr/>
          <p:nvPr/>
        </p:nvSpPr>
        <p:spPr>
          <a:xfrm>
            <a:off x="5214920" y="4509120"/>
            <a:ext cx="3201389" cy="338554"/>
          </a:xfrm>
          <a:prstGeom prst="rect">
            <a:avLst/>
          </a:prstGeom>
        </p:spPr>
        <p:txBody>
          <a:bodyPr wrap="none">
            <a:spAutoFit/>
          </a:bodyPr>
          <a:lstStyle/>
          <a:p>
            <a:r>
              <a:rPr lang="sk-SK" sz="1600" b="1" dirty="0">
                <a:latin typeface="Times New Roman" panose="02020603050405020304" pitchFamily="18" charset="0"/>
                <a:cs typeface="Times New Roman" panose="02020603050405020304" pitchFamily="18" charset="0"/>
              </a:rPr>
              <a:t>List Filipanom   −   Flp 1, 4-6. 8-11</a:t>
            </a:r>
          </a:p>
        </p:txBody>
      </p:sp>
      <p:cxnSp>
        <p:nvCxnSpPr>
          <p:cNvPr id="4" name="Rovná spojovacia šípka 3"/>
          <p:cNvCxnSpPr/>
          <p:nvPr/>
        </p:nvCxnSpPr>
        <p:spPr>
          <a:xfrm flipV="1">
            <a:off x="6084168" y="4005064"/>
            <a:ext cx="79311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 name="Obdĺžnik 5"/>
          <p:cNvSpPr/>
          <p:nvPr/>
        </p:nvSpPr>
        <p:spPr>
          <a:xfrm>
            <a:off x="2699792" y="6037174"/>
            <a:ext cx="4572000" cy="369332"/>
          </a:xfrm>
          <a:prstGeom prst="rect">
            <a:avLst/>
          </a:prstGeom>
        </p:spPr>
        <p:txBody>
          <a:bodyPr>
            <a:spAutoFit/>
          </a:bodyPr>
          <a:lstStyle/>
          <a:p>
            <a:r>
              <a:rPr lang="sk-SK" b="1" dirty="0" smtClean="0">
                <a:latin typeface="Times New Roman" panose="02020603050405020304" pitchFamily="18" charset="0"/>
                <a:cs typeface="Times New Roman" panose="02020603050405020304" pitchFamily="18" charset="0"/>
              </a:rPr>
              <a:t>,,Buďte </a:t>
            </a:r>
            <a:r>
              <a:rPr lang="sk-SK" b="1" dirty="0">
                <a:latin typeface="Times New Roman" panose="02020603050405020304" pitchFamily="18" charset="0"/>
                <a:cs typeface="Times New Roman" panose="02020603050405020304" pitchFamily="18" charset="0"/>
              </a:rPr>
              <a:t>čistí a bez </a:t>
            </a:r>
            <a:r>
              <a:rPr lang="sk-SK" b="1" dirty="0" smtClean="0">
                <a:latin typeface="Times New Roman" panose="02020603050405020304" pitchFamily="18" charset="0"/>
                <a:cs typeface="Times New Roman" panose="02020603050405020304" pitchFamily="18" charset="0"/>
              </a:rPr>
              <a:t>hanby </a:t>
            </a:r>
            <a:r>
              <a:rPr lang="sk-SK" b="1" dirty="0">
                <a:latin typeface="Times New Roman" panose="02020603050405020304" pitchFamily="18" charset="0"/>
                <a:cs typeface="Times New Roman" panose="02020603050405020304" pitchFamily="18" charset="0"/>
              </a:rPr>
              <a:t>pre Kristov </a:t>
            </a:r>
            <a:r>
              <a:rPr lang="sk-SK" b="1" dirty="0" smtClean="0">
                <a:latin typeface="Times New Roman" panose="02020603050405020304" pitchFamily="18" charset="0"/>
                <a:cs typeface="Times New Roman" panose="02020603050405020304" pitchFamily="18" charset="0"/>
              </a:rPr>
              <a:t>deň,,</a:t>
            </a:r>
            <a:endParaRPr lang="sk-SK" b="1" dirty="0">
              <a:latin typeface="Times New Roman" panose="02020603050405020304" pitchFamily="18" charset="0"/>
              <a:cs typeface="Times New Roman" panose="02020603050405020304" pitchFamily="18" charset="0"/>
            </a:endParaRPr>
          </a:p>
        </p:txBody>
      </p:sp>
      <p:sp>
        <p:nvSpPr>
          <p:cNvPr id="7" name="Obdĺžnik 6"/>
          <p:cNvSpPr/>
          <p:nvPr/>
        </p:nvSpPr>
        <p:spPr>
          <a:xfrm rot="347998">
            <a:off x="655855" y="1056775"/>
            <a:ext cx="4572000" cy="4278094"/>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Bratia, vždy, v každej svojej modlitbe s radosťou prosím za vás všetkých, za vašu účasť na evanjeliu od prvého dňa až doteraz</a:t>
            </a:r>
            <a:r>
              <a:rPr lang="sk-SK" sz="1600" dirty="0" smtClean="0">
                <a:latin typeface="Times New Roman" panose="02020603050405020304" pitchFamily="18" charset="0"/>
                <a:cs typeface="Times New Roman" panose="02020603050405020304" pitchFamily="18" charset="0"/>
              </a:rPr>
              <a:t>.</a:t>
            </a: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A som si istý, že ten, čo začal vo vás dobré dielo, aj ho dokončí až do dňa Krista </a:t>
            </a:r>
            <a:r>
              <a:rPr lang="sk-SK" sz="1600" dirty="0" smtClean="0">
                <a:latin typeface="Times New Roman" panose="02020603050405020304" pitchFamily="18" charset="0"/>
                <a:cs typeface="Times New Roman" panose="02020603050405020304" pitchFamily="18" charset="0"/>
              </a:rPr>
              <a:t>Ježiša</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 </a:t>
            </a:r>
            <a:r>
              <a:rPr lang="sk-SK" sz="1600" b="1" dirty="0">
                <a:latin typeface="Times New Roman" panose="02020603050405020304" pitchFamily="18" charset="0"/>
                <a:cs typeface="Times New Roman" panose="02020603050405020304" pitchFamily="18" charset="0"/>
              </a:rPr>
              <a:t>Boh mi je svedok, ako po vás všetkých túžim srdcom Krista Ježiša</a:t>
            </a:r>
            <a:r>
              <a:rPr lang="sk-SK" sz="1600" b="1" dirty="0" smtClean="0">
                <a:latin typeface="Times New Roman" panose="02020603050405020304" pitchFamily="18" charset="0"/>
                <a:cs typeface="Times New Roman" panose="02020603050405020304" pitchFamily="18" charset="0"/>
              </a:rPr>
              <a:t>.</a:t>
            </a:r>
          </a:p>
          <a:p>
            <a:endParaRPr lang="sk-SK" sz="1600" b="1" dirty="0">
              <a:latin typeface="Times New Roman" panose="02020603050405020304" pitchFamily="18" charset="0"/>
              <a:cs typeface="Times New Roman" panose="02020603050405020304" pitchFamily="18" charset="0"/>
            </a:endParaRPr>
          </a:p>
          <a:p>
            <a:r>
              <a:rPr lang="sk-SK" sz="1600" b="1"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A modlím sa za to, aby vaša láska čoraz viac rástla v pravom poznaní a vo všestrannom chápaní, aby ste vedeli rozoznať, čo je lepšie, a aby ste boli čistí a bez hany pre Kristov deň, plní ovocia spravodlivosti, ktoré je skrze Ježiša Krista na Božiu slávu a chválu.</a:t>
            </a:r>
            <a:endParaRPr lang="sk-SK" sz="1600" b="1" dirty="0" smtClean="0">
              <a:latin typeface="Times New Roman" panose="02020603050405020304" pitchFamily="18" charset="0"/>
              <a:cs typeface="Times New Roman" panose="02020603050405020304" pitchFamily="18" charset="0"/>
            </a:endParaRP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endParaRPr lang="sk-SK" sz="1600" dirty="0">
              <a:latin typeface="Times New Roman" panose="02020603050405020304" pitchFamily="18" charset="0"/>
              <a:cs typeface="Times New Roman" panose="02020603050405020304" pitchFamily="18" charset="0"/>
            </a:endParaRPr>
          </a:p>
        </p:txBody>
      </p:sp>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617" y="177281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23" y="21363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309" y="54699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307" y="4975496"/>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8518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6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987824" y="6078737"/>
            <a:ext cx="3249608" cy="369332"/>
          </a:xfrm>
          <a:prstGeom prst="rect">
            <a:avLst/>
          </a:prstGeom>
        </p:spPr>
        <p:txBody>
          <a:bodyPr wrap="none">
            <a:spAutoFit/>
          </a:bodyPr>
          <a:lstStyle/>
          <a:p>
            <a:r>
              <a:rPr lang="sk-SK" b="1" dirty="0" smtClean="0">
                <a:latin typeface="Times New Roman" panose="02020603050405020304" pitchFamily="18" charset="0"/>
                <a:cs typeface="Times New Roman" panose="02020603050405020304" pitchFamily="18" charset="0"/>
              </a:rPr>
              <a:t>,,Každé </a:t>
            </a:r>
            <a:r>
              <a:rPr lang="sk-SK" b="1" dirty="0">
                <a:latin typeface="Times New Roman" panose="02020603050405020304" pitchFamily="18" charset="0"/>
                <a:cs typeface="Times New Roman" panose="02020603050405020304" pitchFamily="18" charset="0"/>
              </a:rPr>
              <a:t>telo uvidí Božiu </a:t>
            </a:r>
            <a:r>
              <a:rPr lang="sk-SK" b="1" dirty="0" smtClean="0">
                <a:latin typeface="Times New Roman" panose="02020603050405020304" pitchFamily="18" charset="0"/>
                <a:cs typeface="Times New Roman" panose="02020603050405020304" pitchFamily="18" charset="0"/>
              </a:rPr>
              <a:t>spásu,,</a:t>
            </a:r>
            <a:endParaRPr lang="sk-SK" b="1" dirty="0">
              <a:latin typeface="Times New Roman" panose="02020603050405020304" pitchFamily="18" charset="0"/>
              <a:cs typeface="Times New Roman" panose="02020603050405020304" pitchFamily="18" charset="0"/>
            </a:endParaRPr>
          </a:p>
        </p:txBody>
      </p:sp>
      <p:sp>
        <p:nvSpPr>
          <p:cNvPr id="3" name="Obdĺžnik 2"/>
          <p:cNvSpPr/>
          <p:nvPr/>
        </p:nvSpPr>
        <p:spPr>
          <a:xfrm rot="21078571">
            <a:off x="548477" y="797521"/>
            <a:ext cx="4572000" cy="4278094"/>
          </a:xfrm>
          <a:prstGeom prst="rect">
            <a:avLst/>
          </a:prstGeom>
        </p:spPr>
        <p:txBody>
          <a:bodyPr>
            <a:spAutoFit/>
          </a:bodyPr>
          <a:lstStyle/>
          <a:p>
            <a:r>
              <a:rPr lang="sk-SK" sz="1600" dirty="0">
                <a:latin typeface="Times New Roman" panose="02020603050405020304" pitchFamily="18" charset="0"/>
                <a:cs typeface="Times New Roman" panose="02020603050405020304" pitchFamily="18" charset="0"/>
              </a:rPr>
              <a:t>V pätnástom roku vlády cisára Tibéria, keď Poncius Pilát spravoval Judeu a Herodes bol tetrarchom v Galilei, jeho brat Filip tetrarchom v Itúrei a trachonitídskom kraji a Lyzaniáš tetrarchom v Abilíne, za veľkňazov Annáša a Kajfáša zaznel na púšti Boží hlas nad Jánom, synom Zachariáša</a:t>
            </a:r>
            <a:r>
              <a:rPr lang="sk-SK" sz="1600" dirty="0" smtClean="0">
                <a:latin typeface="Times New Roman" panose="02020603050405020304" pitchFamily="18" charset="0"/>
                <a:cs typeface="Times New Roman" panose="02020603050405020304" pitchFamily="18" charset="0"/>
              </a:rPr>
              <a:t>.</a:t>
            </a:r>
          </a:p>
          <a:p>
            <a:endParaRPr lang="sk-SK" sz="1600" dirty="0">
              <a:latin typeface="Times New Roman" panose="02020603050405020304" pitchFamily="18" charset="0"/>
              <a:cs typeface="Times New Roman" panose="02020603050405020304" pitchFamily="18" charset="0"/>
            </a:endParaRPr>
          </a:p>
          <a:p>
            <a:r>
              <a:rPr lang="sk-SK" sz="1600" dirty="0" smtClean="0">
                <a:latin typeface="Times New Roman" panose="02020603050405020304" pitchFamily="18" charset="0"/>
                <a:cs typeface="Times New Roman" panose="02020603050405020304" pitchFamily="18" charset="0"/>
              </a:rPr>
              <a:t>	</a:t>
            </a:r>
            <a:r>
              <a:rPr lang="sk-SK" sz="1600" dirty="0">
                <a:latin typeface="Times New Roman" panose="02020603050405020304" pitchFamily="18" charset="0"/>
                <a:cs typeface="Times New Roman" panose="02020603050405020304" pitchFamily="18" charset="0"/>
              </a:rPr>
              <a:t>Chodil po celom okolí Jordána a hlásal krst pokánia na odpustenie hriechov</a:t>
            </a:r>
            <a:r>
              <a:rPr lang="sk-SK" sz="1600" b="1" dirty="0">
                <a:latin typeface="Times New Roman" panose="02020603050405020304" pitchFamily="18" charset="0"/>
                <a:cs typeface="Times New Roman" panose="02020603050405020304" pitchFamily="18" charset="0"/>
              </a:rPr>
              <a:t>, ako je napísané v knihe rečí proroka Izaiáša:</a:t>
            </a:r>
            <a:r>
              <a:rPr lang="sk-SK" sz="1600" dirty="0">
                <a:latin typeface="Times New Roman" panose="02020603050405020304" pitchFamily="18" charset="0"/>
                <a:cs typeface="Times New Roman" panose="02020603050405020304" pitchFamily="18" charset="0"/>
              </a:rPr>
              <a:t> „Hlas volajúceho na púšti: ‚Pripravte cestu Pánovi, vyrovnajte mu chodníky!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Každá </a:t>
            </a:r>
            <a:r>
              <a:rPr lang="sk-SK" sz="1600" dirty="0">
                <a:latin typeface="Times New Roman" panose="02020603050405020304" pitchFamily="18" charset="0"/>
                <a:cs typeface="Times New Roman" panose="02020603050405020304" pitchFamily="18" charset="0"/>
              </a:rPr>
              <a:t>dolina sa vyplní a každý vrch a kopec zníži. </a:t>
            </a:r>
            <a:endParaRPr lang="sk-SK" sz="1600" dirty="0" smtClean="0">
              <a:latin typeface="Times New Roman" panose="02020603050405020304" pitchFamily="18" charset="0"/>
              <a:cs typeface="Times New Roman" panose="02020603050405020304" pitchFamily="18" charset="0"/>
            </a:endParaRPr>
          </a:p>
          <a:p>
            <a:r>
              <a:rPr lang="sk-SK" sz="1600" dirty="0">
                <a:latin typeface="Times New Roman" panose="02020603050405020304" pitchFamily="18" charset="0"/>
                <a:cs typeface="Times New Roman" panose="02020603050405020304" pitchFamily="18" charset="0"/>
              </a:rPr>
              <a:t>	</a:t>
            </a:r>
            <a:r>
              <a:rPr lang="sk-SK" sz="1600" dirty="0" smtClean="0">
                <a:latin typeface="Times New Roman" panose="02020603050405020304" pitchFamily="18" charset="0"/>
                <a:cs typeface="Times New Roman" panose="02020603050405020304" pitchFamily="18" charset="0"/>
              </a:rPr>
              <a:t>Čo </a:t>
            </a:r>
            <a:r>
              <a:rPr lang="sk-SK" sz="1600" dirty="0">
                <a:latin typeface="Times New Roman" panose="02020603050405020304" pitchFamily="18" charset="0"/>
                <a:cs typeface="Times New Roman" panose="02020603050405020304" pitchFamily="18" charset="0"/>
              </a:rPr>
              <a:t>je krivé, bude priame, a čo je hrboľaté, bude cestou hladkou. A každé telo uvidí Božiu spásu.‘“</a:t>
            </a:r>
          </a:p>
        </p:txBody>
      </p:sp>
      <p:pic>
        <p:nvPicPr>
          <p:cNvPr id="4" name="Picture 2" descr="http://www.gifanimace.wz.cz/animace/knihy/1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67109" y="1484784"/>
            <a:ext cx="3629671" cy="22322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ovná spojovacia šípka 5"/>
          <p:cNvCxnSpPr/>
          <p:nvPr/>
        </p:nvCxnSpPr>
        <p:spPr>
          <a:xfrm flipV="1">
            <a:off x="6994268" y="3717032"/>
            <a:ext cx="282344"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Obdĺžnik 6"/>
          <p:cNvSpPr/>
          <p:nvPr/>
        </p:nvSpPr>
        <p:spPr>
          <a:xfrm>
            <a:off x="4571287" y="4817689"/>
            <a:ext cx="4572000" cy="338554"/>
          </a:xfrm>
          <a:prstGeom prst="rect">
            <a:avLst/>
          </a:prstGeom>
        </p:spPr>
        <p:txBody>
          <a:bodyPr>
            <a:spAutoFit/>
          </a:bodyPr>
          <a:lstStyle/>
          <a:p>
            <a:r>
              <a:rPr lang="sk-SK" sz="1600" b="1" dirty="0">
                <a:latin typeface="Times New Roman" panose="02020603050405020304" pitchFamily="18" charset="0"/>
                <a:cs typeface="Times New Roman" panose="02020603050405020304" pitchFamily="18" charset="0"/>
              </a:rPr>
              <a:t>Evanjelium podľa Lukáša   −   Lk 3, 1-6</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035" y="134076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015561"/>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814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254" y="3717032"/>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6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rot="519579">
            <a:off x="1780939" y="1203367"/>
            <a:ext cx="5338897" cy="707886"/>
          </a:xfrm>
          <a:prstGeom prst="rect">
            <a:avLst/>
          </a:prstGeom>
          <a:noFill/>
        </p:spPr>
        <p:txBody>
          <a:bodyPr wrap="none" lIns="91440" tIns="45720" rIns="91440" bIns="45720">
            <a:prstTxWarp prst="textArch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3.AdventnÁ </a:t>
            </a:r>
            <a:r>
              <a:rPr lang="sk-SK"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nedeľa</a:t>
            </a:r>
            <a:endParaRPr lang="sk-SK"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6146" name="Picture 2" descr="http://www.gifmania.sk/Animovane-Gify-Vianoce/Animovane-Obrazky-Advent/Animacia-Adventne-Vence/Adventne-Vence-728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39965" y="2194602"/>
            <a:ext cx="28575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962" y="414908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373" y="2991528"/>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695" y="226040"/>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899" y="1912149"/>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2" y="5811504"/>
            <a:ext cx="70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ĺžnik 3"/>
          <p:cNvSpPr/>
          <p:nvPr/>
        </p:nvSpPr>
        <p:spPr>
          <a:xfrm>
            <a:off x="1499123" y="5501059"/>
            <a:ext cx="6650279" cy="1200329"/>
          </a:xfrm>
          <a:prstGeom prst="rect">
            <a:avLst/>
          </a:prstGeom>
        </p:spPr>
        <p:txBody>
          <a:bodyPr wrap="square">
            <a:spAutoFit/>
          </a:bodyPr>
          <a:lstStyle/>
          <a:p>
            <a:r>
              <a:rPr lang="sk-SK" b="1" dirty="0"/>
              <a:t>Ján bol v žalári. Keď počul o Kristových skutkoch, poslal k nemu svojich učeníkov   opýtať sa: </a:t>
            </a:r>
            <a:br>
              <a:rPr lang="sk-SK" b="1" dirty="0"/>
            </a:br>
            <a:r>
              <a:rPr lang="sk-SK" b="1" dirty="0"/>
              <a:t>"Ty si ten, ktorý má prísť, alebo, máme čakať iného? </a:t>
            </a:r>
            <a:br>
              <a:rPr lang="sk-SK" b="1" dirty="0"/>
            </a:br>
            <a:endParaRPr lang="sk-SK" b="1" dirty="0"/>
          </a:p>
        </p:txBody>
      </p:sp>
      <p:pic>
        <p:nvPicPr>
          <p:cNvPr id="6148" name="Picture 4" descr="vianoc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7" y="250730"/>
            <a:ext cx="2575662" cy="418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in)">
                                      <p:cBhvr>
                                        <p:cTn id="15" dur="20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6146"/>
                                        </p:tgtEl>
                                      </p:cBhvr>
                                    </p:animEffect>
                                    <p:animScale>
                                      <p:cBhvr>
                                        <p:cTn id="20" dur="250" autoRev="1" fill="hold"/>
                                        <p:tgtEl>
                                          <p:spTgt spid="6146"/>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dobené">
  <a:themeElements>
    <a:clrScheme name="Zdoben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Zdoben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Zdoben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635</TotalTime>
  <Words>829</Words>
  <Application>Microsoft Office PowerPoint</Application>
  <PresentationFormat>Prezentácia na obrazovke (4:3)</PresentationFormat>
  <Paragraphs>185</Paragraphs>
  <Slides>34</Slides>
  <Notes>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34</vt:i4>
      </vt:variant>
    </vt:vector>
  </HeadingPairs>
  <TitlesOfParts>
    <vt:vector size="40" baseType="lpstr">
      <vt:lpstr>Calibri</vt:lpstr>
      <vt:lpstr>Century Schoolbook</vt:lpstr>
      <vt:lpstr>Times New Roman</vt:lpstr>
      <vt:lpstr>Wingdings</vt:lpstr>
      <vt:lpstr>Wingdings 2</vt:lpstr>
      <vt:lpstr>Zdobené</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MV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MV</dc:creator>
  <cp:lastModifiedBy>User</cp:lastModifiedBy>
  <cp:revision>53</cp:revision>
  <dcterms:created xsi:type="dcterms:W3CDTF">2014-11-26T07:56:15Z</dcterms:created>
  <dcterms:modified xsi:type="dcterms:W3CDTF">2014-12-04T19:40:32Z</dcterms:modified>
</cp:coreProperties>
</file>