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24" autoAdjust="0"/>
  </p:normalViewPr>
  <p:slideViewPr>
    <p:cSldViewPr>
      <p:cViewPr varScale="1">
        <p:scale>
          <a:sx n="47" d="100"/>
          <a:sy n="47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D3378-1EF7-4955-8BAA-4B2840437C85}" type="datetimeFigureOut">
              <a:rPr lang="en-GB" smtClean="0"/>
              <a:t>28/11/2012</a:t>
            </a:fld>
            <a:endParaRPr lang="en-GB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E7D3F-B10E-4F90-B7AB-53D4BC538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25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7D3F-B10E-4F90-B7AB-53D4BC53867C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64C2E39-68E6-4B0E-864F-1E373A2E9741}" type="datetimeFigureOut">
              <a:rPr lang="en-GB" smtClean="0"/>
              <a:pPr/>
              <a:t>28/11/2012</a:t>
            </a:fld>
            <a:endParaRPr lang="en-GB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89AA791-9F79-40B3-B746-B6C5677AEE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2E39-68E6-4B0E-864F-1E373A2E9741}" type="datetimeFigureOut">
              <a:rPr lang="en-GB" smtClean="0"/>
              <a:pPr/>
              <a:t>28/11/2012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A791-9F79-40B3-B746-B6C5677AEE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2E39-68E6-4B0E-864F-1E373A2E9741}" type="datetimeFigureOut">
              <a:rPr lang="en-GB" smtClean="0"/>
              <a:pPr/>
              <a:t>28/11/2012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A791-9F79-40B3-B746-B6C5677AEE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4C2E39-68E6-4B0E-864F-1E373A2E9741}" type="datetimeFigureOut">
              <a:rPr lang="en-GB" smtClean="0"/>
              <a:pPr/>
              <a:t>28/11/2012</a:t>
            </a:fld>
            <a:endParaRPr lang="en-GB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9AA791-9F79-40B3-B746-B6C5677AEE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64C2E39-68E6-4B0E-864F-1E373A2E9741}" type="datetimeFigureOut">
              <a:rPr lang="en-GB" smtClean="0"/>
              <a:pPr/>
              <a:t>28/11/2012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89AA791-9F79-40B3-B746-B6C5677AEE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2E39-68E6-4B0E-864F-1E373A2E9741}" type="datetimeFigureOut">
              <a:rPr lang="en-GB" smtClean="0"/>
              <a:pPr/>
              <a:t>28/11/2012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A791-9F79-40B3-B746-B6C5677AEE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2E39-68E6-4B0E-864F-1E373A2E9741}" type="datetimeFigureOut">
              <a:rPr lang="en-GB" smtClean="0"/>
              <a:pPr/>
              <a:t>28/11/2012</a:t>
            </a:fld>
            <a:endParaRPr lang="en-GB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A791-9F79-40B3-B746-B6C5677AEE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4C2E39-68E6-4B0E-864F-1E373A2E9741}" type="datetimeFigureOut">
              <a:rPr lang="en-GB" smtClean="0"/>
              <a:pPr/>
              <a:t>28/11/2012</a:t>
            </a:fld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9AA791-9F79-40B3-B746-B6C5677AEE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2E39-68E6-4B0E-864F-1E373A2E9741}" type="datetimeFigureOut">
              <a:rPr lang="en-GB" smtClean="0"/>
              <a:pPr/>
              <a:t>28/11/2012</a:t>
            </a:fld>
            <a:endParaRPr lang="en-GB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A791-9F79-40B3-B746-B6C5677AEE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4C2E39-68E6-4B0E-864F-1E373A2E9741}" type="datetimeFigureOut">
              <a:rPr lang="en-GB" smtClean="0"/>
              <a:pPr/>
              <a:t>28/11/2012</a:t>
            </a:fld>
            <a:endParaRPr lang="en-GB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9AA791-9F79-40B3-B746-B6C5677AEE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4C2E39-68E6-4B0E-864F-1E373A2E9741}" type="datetimeFigureOut">
              <a:rPr lang="en-GB" smtClean="0"/>
              <a:pPr/>
              <a:t>28/11/2012</a:t>
            </a:fld>
            <a:endParaRPr lang="en-GB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9AA791-9F79-40B3-B746-B6C5677AEE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64C2E39-68E6-4B0E-864F-1E373A2E9741}" type="datetimeFigureOut">
              <a:rPr lang="en-GB" smtClean="0"/>
              <a:pPr/>
              <a:t>28/11/2012</a:t>
            </a:fld>
            <a:endParaRPr lang="en-GB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89AA791-9F79-40B3-B746-B6C5677AEEA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7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sphotos-a.xx.fbcdn.net/hphotos-snc6/c0.0.403.403/p403x403/189617_505767309448340_92923617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 rot="1093993">
            <a:off x="248411" y="516326"/>
            <a:ext cx="3384376" cy="52322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prstTxWarp prst="textArchDown">
              <a:avLst>
                <a:gd name="adj" fmla="val 87607"/>
              </a:avLst>
            </a:prstTxWarp>
            <a:spAutoFit/>
          </a:bodyPr>
          <a:lstStyle/>
          <a:p>
            <a:r>
              <a:rPr lang="sk-SK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Anjeli   strážni </a:t>
            </a:r>
            <a:endParaRPr lang="en-GB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http://t3.gstatic.com/images?q=tbn:ANd9GcQRbbhw6wl__a61HoUwOjF3_bD_gYk6mLmGQuxYzqDyW34ImO4HKjiKovroz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1872208" cy="2792172"/>
          </a:xfrm>
          <a:prstGeom prst="rect">
            <a:avLst/>
          </a:prstGeom>
          <a:noFill/>
        </p:spPr>
      </p:pic>
      <p:pic>
        <p:nvPicPr>
          <p:cNvPr id="22534" name="Picture 6" descr="http://www.1st-art-gallery.com/thumbnail/214282/1/Adam-And-E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88640"/>
            <a:ext cx="2905822" cy="217712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sp>
        <p:nvSpPr>
          <p:cNvPr id="4" name="Obdĺžnik 3"/>
          <p:cNvSpPr/>
          <p:nvPr/>
        </p:nvSpPr>
        <p:spPr>
          <a:xfrm rot="1161376">
            <a:off x="-19764" y="1474647"/>
            <a:ext cx="9144000" cy="1440160"/>
          </a:xfrm>
          <a:prstGeom prst="rect">
            <a:avLst/>
          </a:prstGeom>
        </p:spPr>
        <p:txBody>
          <a:bodyPr wrap="square">
            <a:prstTxWarp prst="textArchDown">
              <a:avLst>
                <a:gd name="adj" fmla="val 10397"/>
              </a:avLst>
            </a:prstTxWarp>
            <a:spAutoFit/>
          </a:bodyPr>
          <a:lstStyle/>
          <a:p>
            <a:r>
              <a:rPr lang="sk-SK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Človeka stvoril o niečo menšieho od anjelo</a:t>
            </a:r>
            <a:r>
              <a:rPr lang="sk-SK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v</a:t>
            </a:r>
          </a:p>
          <a:p>
            <a:r>
              <a:rPr lang="sk-SK" dirty="0" smtClean="0"/>
              <a:t/>
            </a:r>
            <a:br>
              <a:rPr lang="sk-SK" dirty="0" smtClean="0"/>
            </a:br>
            <a:endParaRPr lang="en-GB" dirty="0"/>
          </a:p>
        </p:txBody>
      </p:sp>
      <p:sp>
        <p:nvSpPr>
          <p:cNvPr id="5" name="Obdĺžnik 4"/>
          <p:cNvSpPr/>
          <p:nvPr/>
        </p:nvSpPr>
        <p:spPr>
          <a:xfrm>
            <a:off x="323528" y="3789040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i="1" dirty="0" smtClean="0">
                <a:latin typeface="Times New Roman" pitchFamily="18" charset="0"/>
                <a:cs typeface="Times New Roman" pitchFamily="18" charset="0"/>
              </a:rPr>
              <a:t>„Urobme človeka na náš obraz a podľa našej podoby!… A stvoril Boh človeka na svoj obraz, na Boží obraz ho stvoril, muža a ženu ich stvoril.“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 (Gn 1,26-27)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251520" y="4549676"/>
            <a:ext cx="6408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Táto veta neznamená, že prví z ľudského rodu mali takú istú fyzickú prirodzenosť ako anjeli. 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Anjeli nemali nikdy zomrieť. Adam a Eva neboli stvorení ako nesmrteľní, len ich duša mala žiť večne. Prehrešili sa, a tak celá ľudská rasa hreší s nimi a musí zomrieť.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Žalm 8 oslavuje Božie stvorenia. Píše sa tu, že ľudská prirodzenosť je nižšia ako anjelská:</a:t>
            </a:r>
            <a:r>
              <a:rPr lang="sk-SK" sz="1600" i="1" dirty="0" smtClean="0"/>
              <a:t>“</a:t>
            </a:r>
          </a:p>
          <a:p>
            <a:r>
              <a:rPr lang="sk-SK" sz="1600" i="1" dirty="0" smtClean="0"/>
              <a:t>- </a:t>
            </a:r>
            <a:r>
              <a:rPr lang="sk-SK" sz="1600" b="1" i="1" dirty="0" smtClean="0">
                <a:latin typeface="Times New Roman" pitchFamily="18" charset="0"/>
                <a:cs typeface="Times New Roman" pitchFamily="18" charset="0"/>
              </a:rPr>
              <a:t>čože je človek, že naň pamätáš, a syn človeka, že sa ho ujímaš? Stvoril si ho len o niečo menšieho od anjelov, slávou a cťou si ho ovenčil…“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 (Ž 8,5-6)</a:t>
            </a:r>
            <a:endParaRPr lang="sk-SK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christ-net.sk/system/files/prvy%20hrie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88640"/>
            <a:ext cx="3013720" cy="254474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22532" name="Picture 4" descr="http://revue.theofil.cz/user-files/images/adam-a-eva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4077072"/>
            <a:ext cx="1716410" cy="251950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 rot="526470">
            <a:off x="361960" y="411588"/>
            <a:ext cx="5467078" cy="923330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r>
              <a:rPr lang="sk-SK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Padlí duchovia (démoni)</a:t>
            </a:r>
          </a:p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2800" dirty="0" smtClean="0">
                <a:latin typeface="Times New Roman" pitchFamily="18" charset="0"/>
                <a:cs typeface="Times New Roman" pitchFamily="18" charset="0"/>
              </a:rPr>
            </a:b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makrosvet.sk/wp-content/uploads/2010/05/dem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3732" y="260648"/>
            <a:ext cx="3130782" cy="273630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6" name="Obdĺžnik 5"/>
          <p:cNvSpPr/>
          <p:nvPr/>
        </p:nvSpPr>
        <p:spPr>
          <a:xfrm>
            <a:off x="179512" y="1595021"/>
            <a:ext cx="64807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Sú to anjeli, ktorí neobstáli v skúške a previnili sa (mienka teológov je, že to bola pýcha). 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-   Títo anjeli odmietli nadprirodzenú blaženosť z dôvodu, že si k nej stačia sami, že ju dosiahnu vlastnými silami, bez Božej pomoci.</a:t>
            </a:r>
          </a:p>
          <a:p>
            <a:pPr>
              <a:buFontTx/>
              <a:buChar char="-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Ich postavenie je trvalé </a:t>
            </a:r>
          </a:p>
          <a:p>
            <a:pPr>
              <a:buFontTx/>
              <a:buChar char="-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 Nemôžu zmeniť svoj stav, tak ako dobrí anjeli a svätí v nebi neodvrátia svoj zrak od Boha, ani démoni nemajú a ani nedostanú inú možnosť vrátiť sa.</a:t>
            </a:r>
          </a:p>
          <a:p>
            <a:pPr>
              <a:buFontTx/>
              <a:buChar char="-"/>
            </a:pP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 Démoni sú padlí duchovia pod vedením satana. Satan je nazvaný kniežaťom alebo vodcom všetkých zlých duchov </a:t>
            </a:r>
          </a:p>
          <a:p>
            <a:pPr>
              <a:buFontTx/>
              <a:buChar char="-"/>
            </a:pP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  Démoni sa tiež volajú služobníkmi alebo vyslancami satana.</a:t>
            </a:r>
          </a:p>
          <a:p>
            <a:pPr>
              <a:buFontTx/>
              <a:buChar char="-"/>
            </a:pP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  Satan je veľmi bystrý a inteligentný.</a:t>
            </a:r>
          </a:p>
          <a:p>
            <a:pPr>
              <a:buFontTx/>
              <a:buChar char="-"/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 Je oveľa rozumnejší ako ľudia</a:t>
            </a:r>
            <a:r>
              <a:rPr lang="pl-PL" sz="1600" dirty="0" smtClean="0"/>
              <a:t>. </a:t>
            </a:r>
          </a:p>
          <a:p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Má premyslenú taktiku.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Jeho najväčším víťazstvom je presvedčiť ľudí o svojej neexistencii alebo neškodnosti . Má výbornú organizáciu.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Na rozum a vôľu človeka nemá vplyv priamo, to môže iba Boh..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Posadnutosť diablom je činnosť zlého ducha a deje sa proti vôli človeka. </a:t>
            </a:r>
          </a:p>
          <a:p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Nie je hriechom, je psychickým zlom a nemusí byť ani trestom za hriech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sk-SK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23556" name="Picture 4" descr="http://media0.mypage.cz/images/media0:4c73af6eaf106.jpg/d%C3%A9m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140968"/>
            <a:ext cx="238125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pull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nadhlad.com/sites/default/files/pictures/demon_overthrow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7920880" cy="230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://mariae.ic.cz/hriechy/%5Bobrazky.4ever.sk%5D%20diabol,%20demon,%20prisera%2024082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5520" y="2926576"/>
            <a:ext cx="3992960" cy="299472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nd05.jxs.cz/028/532/69d0bb6f9c_78061154_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611560" y="3933056"/>
            <a:ext cx="8532440" cy="1988840"/>
          </a:xfrm>
          <a:prstGeom prst="rect">
            <a:avLst/>
          </a:prstGeom>
        </p:spPr>
        <p:txBody>
          <a:bodyPr wrap="square">
            <a:prstTxWarp prst="textArchDown">
              <a:avLst>
                <a:gd name="adj" fmla="val 17462165"/>
              </a:avLst>
            </a:prstTxWarp>
            <a:spAutoFit/>
          </a:bodyPr>
          <a:lstStyle/>
          <a:p>
            <a:r>
              <a:rPr lang="sk-SK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Každý sme anjel s jedným krídlom. Keď chceme vzlietnuť, musíme objať jeden druhého.</a:t>
            </a:r>
          </a:p>
          <a:p>
            <a:endParaRPr lang="sk-SK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ut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zlavy.odpadnes.sk/images/dobry_anj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653136"/>
            <a:ext cx="2945904" cy="196639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26628" name="Picture 4" descr="Počet Dobrých Anjel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996952"/>
            <a:ext cx="4486275" cy="1981201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 rot="269732">
            <a:off x="472160" y="655257"/>
            <a:ext cx="6408712" cy="36933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sk-SK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Dobrý Anjel </a:t>
            </a:r>
            <a:endParaRPr lang="en-GB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www.veronika-sculpture.com/wp-content/uploads/2010/12/dobryanjel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04664"/>
            <a:ext cx="2464049" cy="246404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6" name="Obdĺžnik 5"/>
          <p:cNvSpPr/>
          <p:nvPr/>
        </p:nvSpPr>
        <p:spPr>
          <a:xfrm>
            <a:off x="467544" y="1196752"/>
            <a:ext cx="5760640" cy="648072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r>
              <a:rPr lang="en-GB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http://www.dobryanjel.sk/</a:t>
            </a:r>
            <a:endParaRPr lang="en-GB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51520" y="2276872"/>
            <a:ext cx="3816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Pomáhajte dobrý detičkám proti ťažkej chorobe nap.(rakovina , pri zákernej chorobe a prispievajte finančné prostriedky na detičky ,</a:t>
            </a:r>
            <a:r>
              <a:rPr lang="sk-SK" sz="1600" b="1" dirty="0" smtClean="0"/>
              <a:t> zákernú chorobu,</a:t>
            </a:r>
            <a:r>
              <a:rPr lang="sk-SK" sz="1600" dirty="0" smtClean="0"/>
              <a:t> ako napríklad detskú mozgovú obrnu, cystickú fibrózu, chronické zlyhanie obličiek, svalovú dystrofiu typu Duchenne alebo Downov syndróm </a:t>
            </a:r>
            <a:r>
              <a:rPr lang="sk-SK" sz="1600" b="1" dirty="0" smtClean="0"/>
              <a:t>a kde choroba dostala rodinu do finančnej núdze.</a:t>
            </a:r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5364088" y="4941168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Počet Dobrých Anjelov 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elizabehtin.files.wordpress.com/2011/08/angel-from-heav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 rot="734885">
            <a:off x="3908949" y="983575"/>
            <a:ext cx="6192688" cy="52322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58924"/>
              </a:avLst>
            </a:prstTxWarp>
            <a:spAutoFit/>
          </a:bodyPr>
          <a:lstStyle/>
          <a:p>
            <a:r>
              <a:rPr lang="sk-SK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Kto sú </a:t>
            </a:r>
            <a:r>
              <a:rPr lang="sk-SK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Anjelikovia</a:t>
            </a:r>
            <a:endParaRPr lang="en-GB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80" name="Picture 4" descr="http://1.bp.blogspot.com/-1EIViqrXvkM/Ty8pdY2T7lI/AAAAAAAAALc/yiX3xmdKoj0/s1600/anjeli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4029075" cy="292417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sp>
        <p:nvSpPr>
          <p:cNvPr id="8" name="Obdĺžnik 7"/>
          <p:cNvSpPr/>
          <p:nvPr/>
        </p:nvSpPr>
        <p:spPr>
          <a:xfrm>
            <a:off x="323528" y="2924944"/>
            <a:ext cx="583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Anjeli sú duchovné stvorenia, ktoré neprestajne oslavujú Boha a slúžia jeho spasiteľným plánom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395536" y="3429000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	Boli 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stvorení Bohom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k-SK" sz="1600" dirty="0"/>
              <a:t> </a:t>
            </a:r>
            <a:endParaRPr lang="sk-SK" sz="1600" dirty="0" smtClean="0"/>
          </a:p>
          <a:p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rčité 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duchovné bytosti dostali svoje meno; rozumné bytosti nebeského kráľovstva slúžia Bohu ako vykonávatelia jeho vôle</a:t>
            </a:r>
            <a:r>
              <a:rPr lang="sk-SK" sz="1600" dirty="0" smtClean="0"/>
              <a:t>.</a:t>
            </a:r>
          </a:p>
          <a:p>
            <a:endParaRPr lang="sk-SK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323528" y="4437112"/>
            <a:ext cx="60486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	Slovenské 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slovo </a:t>
            </a:r>
            <a:r>
              <a:rPr lang="sk-SK" sz="1600" b="1" i="1" dirty="0">
                <a:latin typeface="Times New Roman" pitchFamily="18" charset="0"/>
                <a:cs typeface="Times New Roman" pitchFamily="18" charset="0"/>
              </a:rPr>
              <a:t>„anjel“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 pochádza z gréckeho </a:t>
            </a:r>
            <a:r>
              <a:rPr lang="sk-SK" sz="1600" b="1" i="1" dirty="0" smtClean="0">
                <a:latin typeface="Times New Roman" pitchFamily="18" charset="0"/>
                <a:cs typeface="Times New Roman" pitchFamily="18" charset="0"/>
              </a:rPr>
              <a:t>„Angelos“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čo znamená </a:t>
            </a:r>
            <a:r>
              <a:rPr lang="sk-SK" sz="1600" b="1" i="1" dirty="0">
                <a:latin typeface="Times New Roman" pitchFamily="18" charset="0"/>
                <a:cs typeface="Times New Roman" pitchFamily="18" charset="0"/>
              </a:rPr>
              <a:t>„posol</a:t>
            </a:r>
            <a:r>
              <a:rPr lang="sk-SK" sz="1600" b="1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V starom zákone až na dve mienky 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je pre označenie anjela použité hebrejské slovo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k-SK" sz="1600" b="1" i="1" dirty="0">
                <a:latin typeface="Times New Roman" pitchFamily="18" charset="0"/>
                <a:cs typeface="Times New Roman" pitchFamily="18" charset="0"/>
              </a:rPr>
              <a:t>„malak“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, čo tiež 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znamená"posol</a:t>
            </a:r>
            <a:r>
              <a:rPr lang="sk-SK" sz="1600" b="1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k-SK" sz="1600" dirty="0"/>
              <a:t> 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On bol tiež </a:t>
            </a:r>
            <a:r>
              <a:rPr lang="sk-SK" sz="1600" b="1" i="1" dirty="0">
                <a:latin typeface="Times New Roman" pitchFamily="18" charset="0"/>
                <a:cs typeface="Times New Roman" pitchFamily="18" charset="0"/>
              </a:rPr>
              <a:t>„posol“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, doniesol zvesť o príchode Ježiša Krista, čiže prorokoval o ňom (pozri Mal 3,1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Duchovné bytosti 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– anjeli sú teda Boží poslovia, ktorí pracujú pre neho a pre dobro ľudí. S nimi sa spája aj vykonávanie nadprirodzených vecí, ktoré nie sú vysvetliteľné ľudským rozumom.</a:t>
            </a:r>
            <a:endParaRPr lang="sk-SK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82" name="Picture 6" descr="http://esther.ksenzsigh.sk/wp-content/gallery/sakralne-motivy/1150900-upr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132856"/>
            <a:ext cx="2391049" cy="352839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wipe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nd01.jxs.cz/074/138/9dfb433c83_30185777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620688"/>
            <a:ext cx="26670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  <p:sp>
        <p:nvSpPr>
          <p:cNvPr id="4" name="BlokTextu 3"/>
          <p:cNvSpPr txBox="1"/>
          <p:nvPr/>
        </p:nvSpPr>
        <p:spPr>
          <a:xfrm rot="416482">
            <a:off x="247448" y="622408"/>
            <a:ext cx="7200800" cy="36933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sk-SK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Ako vieme, že Anjelikova jestvujú</a:t>
            </a:r>
            <a:r>
              <a:rPr lang="sk-SK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endParaRPr lang="en-GB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79512" y="1484784"/>
            <a:ext cx="54726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Pán Ježiš hovorí často o anjeloch; v Novom zákone sa spomína sedem </a:t>
            </a:r>
            <a:r>
              <a:rPr lang="sk-SK" sz="1600" b="1" i="1" dirty="0">
                <a:latin typeface="Times New Roman" pitchFamily="18" charset="0"/>
                <a:cs typeface="Times New Roman" pitchFamily="18" charset="0"/>
              </a:rPr>
              <a:t>„chórov“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tróny, panstvá, sily, mocnosti, archanjeli, kniežatstva a anjeli. </a:t>
            </a:r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	Boh 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dal anjelom veľkú múdrosť, slobodu a moc. </a:t>
            </a:r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251520" y="2492896"/>
            <a:ext cx="54726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Nový aj Starý zákon hovoria tiež o padnutých anjeloch. 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Pokúšanie Adama a Evy predpokladá, že zlí duchovia (démoni) 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existovali už predtým a boli zvrhnutí do pekla, odkiaľ nemajú nádej dostať sa preč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79512" y="3501008"/>
            <a:ext cx="39604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	Anjeli 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sú čisto duchovné osoby, ktoré nemajú telá 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	Stoja 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pred tvárou Boha, preto sú blažení Tieto duchovné bytosti tvoria nebeský súd, nazývajú sa anjelmi (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gréčtiny"angelos</a:t>
            </a:r>
            <a:r>
              <a:rPr lang="sk-SK" sz="1600" b="1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 = „posol“), 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pretože podľa Biblie 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vykonávajú Božie rozkazy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k-SK" sz="1600" dirty="0"/>
              <a:t> </a:t>
            </a:r>
            <a:endParaRPr lang="sk-SK" sz="1600" dirty="0" smtClean="0"/>
          </a:p>
          <a:p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	Anjeli 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– tak ako aj my – sme predmetmi Božej milosti a lásky. Bohu. </a:t>
            </a:r>
            <a:endParaRPr lang="sk-SK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Ich 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druhoradá úloha spočíva v ochrane a starosti o spásu ľudí.</a:t>
            </a:r>
            <a:endParaRPr lang="sk-SK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4" name="Picture 4" descr="http://farnost.slnet.sk/detskeomse_files/astraz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501008"/>
            <a:ext cx="2232248" cy="335699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76806" name="Picture 6" descr="http://www.christ-net.sk/system/files/prvy%20hrie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789040"/>
            <a:ext cx="264362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cxnSp>
        <p:nvCxnSpPr>
          <p:cNvPr id="16" name="Zaoblená spojnica 15"/>
          <p:cNvCxnSpPr/>
          <p:nvPr/>
        </p:nvCxnSpPr>
        <p:spPr>
          <a:xfrm>
            <a:off x="5004048" y="2924944"/>
            <a:ext cx="2304256" cy="936104"/>
          </a:xfrm>
          <a:prstGeom prst="curvedConnector3">
            <a:avLst>
              <a:gd name="adj1" fmla="val 125813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6 -0.0555 C -0.09531 -0.08511 -0.09531 -0.09667 -0.09704 -0.13321 C -0.09756 -0.14223 -0.10503 -0.15657 -0.11058 -0.16096 C -0.11197 -0.16212 -0.11354 -0.16212 -0.11492 -0.16304 C -0.11701 -0.1642 -0.11909 -0.16536 -0.121 -0.16697 C -0.12621 -0.17137 -0.13038 -0.17761 -0.13593 -0.18085 C -0.14617 -0.18686 -0.15902 -0.19033 -0.17013 -0.19288 C -0.17256 -0.19426 -0.17499 -0.19658 -0.1776 -0.19681 C -0.18402 -0.19727 -0.19114 -0.1982 -0.19704 -0.19473 C -0.19999 -0.19288 -0.20034 -0.1871 -0.20156 -0.18293 C -0.20503 -0.17183 -0.20694 -0.15865 -0.20902 -0.14709 C -0.20711 -0.10939 -0.20572 -0.07146 -0.20312 -0.03376 C -0.2019 -0.01781 -0.19652 0.00763 -0.19114 0.02197 C -0.18142 0.04787 -0.15624 0.05782 -0.13732 0.06568 C -0.11492 0.07493 -0.09288 0.08765 -0.07013 0.09551 C -0.05781 0.10661 -0.04635 0.09759 -0.03437 0.0895 C -0.0269 0.0747 -0.01909 0.06707 -0.00902 0.05574 C 0.00226 0.04325 0.00452 0.03307 0.01928 0.0259 C 0.03282 0.0266 0.04636 0.02636 0.05973 0.02798 C 0.07101 0.02937 0.08021 0.03862 0.08942 0.04579 C 0.0948 0.04995 0.10018 0.05157 0.10435 0.05782 C 0.11407 0.07239 0.11737 0.08973 0.1224 0.10754 C 0.12657 0.15449 0.12483 0.12858 0.12084 0.22271 C 0.12049 0.2308 0.11546 0.23451 0.11042 0.23659 C 0.08768 0.25763 0.05122 0.23682 0.02674 0.22664 C 0.00903 0.21924 -0.00781 0.21068 -0.02534 0.20282 C -0.03437 0.19866 -0.04097 0.1871 -0.04774 0.179 C -0.06215 0.16189 -0.07586 0.14362 -0.08958 0.12535 C -0.09878 0.11309 -0.1052 0.09436 -0.11197 0.07956 C -0.11701 0.04741 -0.11631 0.0555 -0.11197 -0.00578 C -0.1111 -0.01711 -0.09704 -0.03376 -0.09704 -0.03376 C -0.09652 -0.03585 -0.0967 -0.03839 -0.09565 -0.03978 C -0.09131 -0.04556 -0.07256 -0.06244 -0.06579 -0.06545 C -0.03333 -0.09459 0.00591 -0.10153 0.04167 -0.12118 C 0.05452 -0.12812 0.06771 -0.13228 0.08056 -0.13899 C 0.08386 -0.14084 0.08942 -0.14709 0.08942 -0.14709 C 0.09376 -0.16975 0.09619 -0.19473 0.08803 -0.2167 C 0.0849 -0.22525 0.07917 -0.23196 0.07605 -0.24052 C 0.07205 -0.25093 0.0724 -0.25347 0.06563 -0.26041 C 0.05921 -0.26711 0.05626 -0.26665 0.04914 -0.2722 C 0.03403 -0.28376 0.02605 -0.2951 0.00886 -0.30204 C 0.00417 -0.30874 -0.00607 -0.30897 -0.01354 -0.31198 C -0.05034 -0.34713 -0.0236 -0.32331 -0.13888 -0.31406 C -0.1427 -0.31383 -0.14131 -0.30435 -0.1434 -0.30018 C -0.14496 -0.28908 -0.14791 -0.27937 -0.1493 -0.26827 C -0.14878 -0.24214 -0.15676 -0.18363 -0.14027 -0.1531 C -0.13749 -0.14084 -0.13992 -0.14847 -0.12847 -0.13321 C -0.11857 -0.12003 -0.1085 -0.10661 -0.0986 -0.09343 C -0.09114 -0.08349 -0.08836 -0.08048 -0.08211 -0.06961 C -0.07968 -0.06545 -0.07222 -0.05018 -0.06874 -0.04556 C -0.05798 -0.03122 -0.06718 -0.04926 -0.05676 -0.03168 C -0.0493 -0.0192 -0.04531 -0.00486 -0.03888 0.00809 C -0.0394 0.01989 -0.03906 0.03191 -0.04027 0.04371 C -0.04097 0.05065 -0.0467 0.05527 -0.05086 0.05967 C -0.0644 0.07331 -0.08385 0.07562 -0.09999 0.07771 C -0.11788 0.07562 -0.1361 0.07586 -0.15381 0.07169 C -0.15937 0.07031 -0.16354 0.06429 -0.16874 0.06175 C -0.18038 0.0562 -0.19253 0.0525 -0.20451 0.04787 C -0.21666 0.04302 -0.22795 0.03446 -0.24027 0.02983 C -0.26579 0.02035 -0.27569 0.01711 -0.29565 -0.00185 C -0.29913 -0.00994 -0.30312 -0.01619 -0.30312 -0.02567 C -0.30312 -0.05759 -0.30295 -0.0895 -0.30156 -0.12118 C -0.30138 -0.1235 -0.29947 -0.12512 -0.2986 -0.1272 C -0.29079 -0.14547 -0.29166 -0.13922 -0.27013 -0.14709 C -0.24652 -0.15564 -0.22291 -0.16582 -0.1986 -0.16883 C -0.17222 -0.16744 -0.14583 -0.1679 -0.11944 -0.16489 C -0.11614 -0.16443 -0.10381 -0.15287 -0.10156 -0.15102 C -0.0901 -0.14177 -0.07864 -0.13228 -0.06718 -0.12327 C -0.06301 -0.12003 -0.05798 -0.11864 -0.05381 -0.11517 C -0.04357 -0.10661 -0.03541 -0.09251 -0.02395 -0.08742 C -0.00451 -0.07886 -0.00729 -0.08164 0.01042 -0.06753 C 0.03612 -0.04695 0.06615 -0.01156 0.09393 0.00393 C 0.09914 0.00694 0.10504 0.00763 0.11042 0.00994 C 0.13629 0.00601 0.13455 0.00994 0.14775 -0.01179 C 0.15591 -0.04487 0.1632 -0.07817 0.17153 -0.11124 C 0.17015 -0.13367 0.17015 -0.15657 0.16719 -0.17877 C 0.1665 -0.18363 0.16303 -0.18663 0.16112 -0.1908 C 0.14844 -0.21809 0.14011 -0.21809 0.12084 -0.23451 C 0.10261 -0.25 0.12188 -0.24121 0.10001 -0.24838 C 0.0849 -0.25856 0.06841 -0.26526 0.05226 -0.2722 C 0.02692 -0.27035 0.00122 -0.27058 -0.02395 -0.26642 C -0.02725 -0.26596 -0.03194 -0.25416 -0.03281 -0.25046 C -0.03836 -0.22826 -0.04097 -0.20583 -0.0434 -0.18293 C -0.04201 -0.12072 -0.05416 -0.06776 -0.03142 -0.01781 C -0.02968 0.00046 -0.02551 0.01341 -0.01944 0.02983 C -0.01788 0.0414 -0.0151 0.05204 -0.01354 0.0636 C -0.01545 0.08811 -0.01388 0.08418 -0.03142 0.08765 C -0.06024 0.08557 -0.08923 0.08649 -0.11788 0.08164 C -0.12551 0.08048 -0.13159 0.07285 -0.13888 0.06961 C -0.14565 0.06661 -0.15277 0.06568 -0.15972 0.0636 C -0.17447 0.05458 -0.1894 0.04949 -0.20451 0.04186 C -0.21093 0.03492 -0.21527 0.02752 -0.221 0.01989 C -0.22152 0.01665 -0.22152 0.01318 -0.22239 0.00994 C -0.22308 0.00763 -0.22482 0.00624 -0.22534 0.00393 C -0.22725 -0.00439 -0.22795 -0.01318 -0.22985 -0.02174 C -0.2177 -0.02729 -0.20694 -0.0185 -0.19565 -0.01388 C -0.17239 -0.00416 -0.14895 0.0037 -0.12847 0.02197 C -0.12065 0.02891 -0.1059 0.04093 -0.0986 0.0518 C -0.09531 0.05666 -0.08958 0.06776 -0.08958 0.06776 C -0.08663 0.08025 -0.08072 0.08765 -0.07465 0.09759 C -0.07308 0.10893 -0.07048 0.11517 -0.06423 0.12327 C -0.05659 0.14431 -0.04097 0.15495 -0.0269 0.16698 C -0.01006 0.18131 0.00556 0.19843 0.0224 0.21277 C 0.03265 0.22155 0.0389 0.22595 0.04914 0.23659 C 0.05053 0.23821 0.07292 0.24237 0.07466 0.2426 C 0.12518 0.24052 0.11945 0.25601 0.1224 0.20675 C 0.12188 0.19542 0.12275 0.18386 0.12084 0.17299 C 0.12015 0.16929 0.11685 0.1679 0.11494 0.16512 C 0.11181 0.1605 0.10903 0.15564 0.10591 0.15125 C 0.09549 0.13645 0.08126 0.11933 0.06719 0.11147 C 0.06112 0.108 0.054 0.10823 0.04775 0.10546 C 0.00799 0.08788 0.05278 0.1013 0.01633 0.09158 C 0.00087 0.09528 -0.00138 0.09181 -0.00451 0.10939 C -0.00347 0.13252 -0.00538 0.15634 -0.00156 0.179 C 0.00521 0.2204 0.01511 0.22294 0.02987 0.25254 C 0.03421 0.26133 0.03629 0.27243 0.04167 0.2803 C 0.06129 0.30897 0.08716 0.32077 0.11494 0.32424 C 0.12223 0.32285 0.14358 0.32123 0.15226 0.31429 C 0.16372 0.30504 0.16754 0.28423 0.17153 0.2685 C 0.16667 0.24352 0.16719 0.2308 0.15521 0.21277 C 0.13317 0.17993 0.09306 0.16559 0.06112 0.15911 C 0.05244 0.15333 0.05747 0.15518 0.04619 0.15518 L -0.01058 -0.09528 L 0.03733 0.02798 L 0.10747 0.02382 L 0.44914 -0.47919 L -0.03142 -0.05759 L -0.07916 0.09759 L 7.77778E-6 -1.72063E-6 " pathEditMode="relative" ptsTypes="fffffffffffffffffffffffffffffffffffffffffffffffffffffffffffffffffffffffffffffffffffffffffffffffffffffffffffffffffffffffffAAAAAA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0" name="Picture 6" descr="http://www.svetelny.tym.sk/images/logo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365104"/>
            <a:ext cx="4264918" cy="2221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77826" name="Picture 2" descr="http://www.gemerland.sk/wp-content/uploads/2010/12/anje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04664"/>
            <a:ext cx="3029711" cy="2505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  <p:sp>
        <p:nvSpPr>
          <p:cNvPr id="4" name="BlokTextu 3"/>
          <p:cNvSpPr txBox="1"/>
          <p:nvPr/>
        </p:nvSpPr>
        <p:spPr>
          <a:xfrm rot="438280">
            <a:off x="184157" y="858796"/>
            <a:ext cx="7177432" cy="53120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0"/>
              </a:avLst>
            </a:prstTxWarp>
            <a:spAutoFit/>
          </a:bodyPr>
          <a:lstStyle/>
          <a:p>
            <a:r>
              <a:rPr lang="sk-SK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Prečo Boh  stvoril Anjelikov?</a:t>
            </a:r>
            <a:endParaRPr lang="en-GB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51520" y="1628800"/>
            <a:ext cx="53285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Stvoriteľ sám je taký silný a slávny, že sa ľudia k nemu nemôžu priblížiť. </a:t>
            </a:r>
            <a:r>
              <a:rPr lang="sk-SK" sz="1600" i="1" dirty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sk-SK" sz="1600" b="1" i="1" dirty="0">
                <a:latin typeface="Times New Roman" pitchFamily="18" charset="0"/>
                <a:cs typeface="Times New Roman" pitchFamily="18" charset="0"/>
              </a:rPr>
              <a:t>On jediný má nesmrteľnosť a prebýva v neprístupnom svetle; jeho nik z ľudí nevidel, ani vidieť </a:t>
            </a:r>
            <a:r>
              <a:rPr lang="sk-SK" sz="1600" b="1" i="1" dirty="0" smtClean="0">
                <a:latin typeface="Times New Roman" pitchFamily="18" charset="0"/>
                <a:cs typeface="Times New Roman" pitchFamily="18" charset="0"/>
              </a:rPr>
              <a:t>nemôže.</a:t>
            </a:r>
            <a:r>
              <a:rPr lang="sk-SK" sz="1600" dirty="0"/>
              <a:t> </a:t>
            </a:r>
          </a:p>
          <a:p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Anjeli 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nemajú ľudské nedostatky, a preto môžu jednať v zastúpení Boha a sprostredkúvať jeho vôľu ľuďom. Oni tvoria </a:t>
            </a:r>
            <a:r>
              <a:rPr lang="sk-SK" sz="1600" b="1" i="1" dirty="0">
                <a:latin typeface="Times New Roman" pitchFamily="18" charset="0"/>
                <a:cs typeface="Times New Roman" pitchFamily="18" charset="0"/>
              </a:rPr>
              <a:t>„most“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 medzi svätosťou a dokonalosťou Boha 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251520" y="34290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Ich nesmrteľnosť potvrdil sám Ježiš, keď povedal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79512" y="3717032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i="1" dirty="0">
                <a:latin typeface="Times New Roman" pitchFamily="18" charset="0"/>
                <a:cs typeface="Times New Roman" pitchFamily="18" charset="0"/>
              </a:rPr>
              <a:t>„Ale tí, čo sú uznaní za hodných tamtoho veku a zmŕtvychvstania, už sa neženia, ani nevydávajú. Už ani umrieť nemôžu, lebo sú ako anjeli a sú Božími synmi, pretože sú synmi vzkriesenia.“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sk-SK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179512" y="4725144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Ježiš hovorí, že tak ako anjeli (deti alebo </a:t>
            </a:r>
            <a:r>
              <a:rPr lang="sk-SK" sz="1600" i="1" dirty="0">
                <a:latin typeface="Times New Roman" pitchFamily="18" charset="0"/>
                <a:cs typeface="Times New Roman" pitchFamily="18" charset="0"/>
              </a:rPr>
              <a:t>„Boží synovia“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) žijú naveky, tak budú žiť aj tí, ktorí vstúpia do Božieho kráľovstva.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28" name="Picture 4" descr="http://www.postoy.sk/files/ang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924944"/>
            <a:ext cx="2585864" cy="184889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4" name="Picture 6" descr="http://www.katolici.szm.com/ZIVOTOPISY/September/Anjel_Gabri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0648"/>
            <a:ext cx="3301707" cy="2132856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sp>
        <p:nvSpPr>
          <p:cNvPr id="4" name="BlokTextu 3"/>
          <p:cNvSpPr txBox="1"/>
          <p:nvPr/>
        </p:nvSpPr>
        <p:spPr>
          <a:xfrm rot="394612">
            <a:off x="1994862" y="1434480"/>
            <a:ext cx="6703244" cy="64968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sk-SK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Anjeli, ktoré mená poznáme ? </a:t>
            </a:r>
            <a:endParaRPr lang="en-GB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0" name="Picture 2" descr="http://anjelikmirka.files.wordpress.com/2010/04/vianocea17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51720" cy="2441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78852" name="Picture 4" descr="http://cezmin.wz.cz/Anjelici.files/1anjl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420888"/>
            <a:ext cx="2463029" cy="3201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7" name="Obdĺžnik 6"/>
          <p:cNvSpPr/>
          <p:nvPr/>
        </p:nvSpPr>
        <p:spPr>
          <a:xfrm>
            <a:off x="2843808" y="2852936"/>
            <a:ext cx="60486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	Dvakrát 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bol poslaný k prorokovi Danielovi. Pri druhej príležitosti sa Daniel práve modlil, keď </a:t>
            </a:r>
            <a:r>
              <a:rPr lang="sk-SK" sz="1600" b="1" i="1" dirty="0">
                <a:latin typeface="Times New Roman" pitchFamily="18" charset="0"/>
                <a:cs typeface="Times New Roman" pitchFamily="18" charset="0"/>
              </a:rPr>
              <a:t>„rýchle priletel muž, Gabriel, ktorého som videl predtým vo videní…zhováral sa so mnou…“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sk-SK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	Ján 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Krstiteľ a takisto aj sám Ježiš Kristus boli bezprostredne ohlásení práve cez anjela Gabriela. Gabriel sa zjavil najprv otcovi Jána Krstiteľa – Zachariášovi, ktorému povedal okrem iného aj svoju úlohu: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k-SK" sz="1600" b="1" i="1" dirty="0">
                <a:latin typeface="Times New Roman" pitchFamily="18" charset="0"/>
                <a:cs typeface="Times New Roman" pitchFamily="18" charset="0"/>
              </a:rPr>
              <a:t>„Ja som Gabriel. Stojím pred Bohom a som poslaný hovoriť s tebou“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sk-SK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600" dirty="0" smtClean="0"/>
              <a:t>	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Anjeli 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sú poslaní plniť Božie priania. Poslaním Gabriela bolo ohlásiť zázračné narodenie Jána Krstiteľa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k-SK" sz="1600" dirty="0"/>
              <a:t> 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O šesť mesiacov neskôr sa Gabriel zjavil Márii, ktorá pochádzala z kráľovského rodu Dávida. Hovorí jej:</a:t>
            </a:r>
            <a:r>
              <a:rPr lang="sk-SK" sz="1600" dirty="0"/>
              <a:t> </a:t>
            </a:r>
            <a:r>
              <a:rPr lang="sk-SK" sz="1600" b="1" i="1" dirty="0" smtClean="0">
                <a:latin typeface="Times New Roman" pitchFamily="18" charset="0"/>
                <a:cs typeface="Times New Roman" pitchFamily="18" charset="0"/>
              </a:rPr>
              <a:t>„našla </a:t>
            </a:r>
            <a:r>
              <a:rPr lang="sk-SK" sz="1600" b="1" i="1" dirty="0">
                <a:latin typeface="Times New Roman" pitchFamily="18" charset="0"/>
                <a:cs typeface="Times New Roman" pitchFamily="18" charset="0"/>
              </a:rPr>
              <a:t>si milosť u Boha. Počneš a porodíš syna a dáš mu meno Ježiš. On bude veľký a bude sa volať synom Najvyššieho. Pán Boh mu dá trón jeho otca Dávida, naveky bude kraľovať nad Jakubovým rodom a jeho kráľovstvu nebude konca.</a:t>
            </a:r>
            <a:endParaRPr lang="sk-SK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 rot="400488">
            <a:off x="4368655" y="2354268"/>
            <a:ext cx="2592288" cy="36933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514054"/>
              </a:avLst>
            </a:prstTxWarp>
            <a:spAutoFit/>
          </a:bodyPr>
          <a:lstStyle/>
          <a:p>
            <a:r>
              <a:rPr lang="sk-SK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Gabriel </a:t>
            </a:r>
            <a:endParaRPr lang="en-GB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8" name="Picture 6" descr="http://www.zsstomasovce.edu.sk/images/micha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573016"/>
            <a:ext cx="2290997" cy="2907805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sp>
        <p:nvSpPr>
          <p:cNvPr id="4" name="BlokTextu 3"/>
          <p:cNvSpPr txBox="1"/>
          <p:nvPr/>
        </p:nvSpPr>
        <p:spPr>
          <a:xfrm rot="411518">
            <a:off x="2487270" y="496890"/>
            <a:ext cx="5184576" cy="36933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sk-SK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Michal </a:t>
            </a:r>
            <a:endParaRPr lang="en-GB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51520" y="836712"/>
            <a:ext cx="540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Najväčší z anjelov je podľa tradície 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archanjel 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Michal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sk-SK" sz="1600" i="1" dirty="0">
                <a:latin typeface="Times New Roman" pitchFamily="18" charset="0"/>
                <a:cs typeface="Times New Roman" pitchFamily="18" charset="0"/>
              </a:rPr>
              <a:t>„veľké knieža, čo stojí nad synmi tvojho </a:t>
            </a:r>
            <a:r>
              <a:rPr lang="sk-SK" sz="1600" i="1" dirty="0" smtClean="0">
                <a:latin typeface="Times New Roman" pitchFamily="18" charset="0"/>
                <a:cs typeface="Times New Roman" pitchFamily="18" charset="0"/>
              </a:rPr>
              <a:t>národa “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ktorý 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je vodcom nebeského vojska, bojoval proti</a:t>
            </a:r>
            <a:r>
              <a:rPr lang="sk-SK" sz="1600" b="1" i="1" dirty="0">
                <a:latin typeface="Times New Roman" pitchFamily="18" charset="0"/>
                <a:cs typeface="Times New Roman" pitchFamily="18" charset="0"/>
              </a:rPr>
              <a:t> „drakovi“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teda proti padlým anjelom, a zvrhol ich na 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zem. </a:t>
            </a:r>
            <a:r>
              <a:rPr lang="sk-SK" sz="1600" dirty="0"/>
              <a:t> </a:t>
            </a:r>
            <a:endParaRPr lang="sk-SK" sz="1600" dirty="0" smtClean="0"/>
          </a:p>
          <a:p>
            <a:r>
              <a:rPr lang="sk-SK" sz="1600" dirty="0"/>
              <a:t>	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Michal 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je obhajcom Božieho ľudu pred 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Bohom.</a:t>
            </a:r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Zobrazuje 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sa často ako bojovník, v ruke má kopiju, váhy a pod nohami draka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k-SK" sz="1600" dirty="0"/>
              <a:t> </a:t>
            </a:r>
            <a:endParaRPr lang="sk-SK" sz="1600" dirty="0" smtClean="0"/>
          </a:p>
          <a:p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Sv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. Michal je jedným z hlavných anjelov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k-SK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4" name="Picture 2" descr="http://obrazky.gifmania.sk/Animovane-Gify-Laska/Animovane-Obrazky-Romanticke-Anjeli/angel-love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32656"/>
            <a:ext cx="2664296" cy="2895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  <p:sp>
        <p:nvSpPr>
          <p:cNvPr id="7" name="Obdĺžnik 6"/>
          <p:cNvSpPr/>
          <p:nvPr/>
        </p:nvSpPr>
        <p:spPr>
          <a:xfrm>
            <a:off x="755576" y="28529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Na základe týchto pasáží zo Sv. Písma dala 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kresťanská tradícia sv. Michalovi štyri úrady: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2339752" y="3429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Bojovať 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proti 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Satanovi</a:t>
            </a:r>
            <a:endParaRPr lang="sk-SK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 -Zachraňovať 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duše veriacich z moci satana, 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osobitne    v 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hodine smrti.</a:t>
            </a:r>
          </a:p>
          <a:p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-Ochraňovať 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Boží ľud – Židov v Starom 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zákone.</a:t>
            </a:r>
          </a:p>
          <a:p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- Kresťanov 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a Cirkev v Novom 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zákone. </a:t>
            </a:r>
            <a:endParaRPr lang="sk-SK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- Sprevádzať 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duše ľudí zo sveta pred Boží súd.</a:t>
            </a:r>
          </a:p>
        </p:txBody>
      </p:sp>
      <p:pic>
        <p:nvPicPr>
          <p:cNvPr id="79876" name="Picture 4" descr="http://www.zsstomasovce.edu.sk/images/michal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84984"/>
            <a:ext cx="2376264" cy="334437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 rot="448250">
            <a:off x="259251" y="589010"/>
            <a:ext cx="6192688" cy="523220"/>
          </a:xfrm>
          <a:prstGeom prst="rect">
            <a:avLst/>
          </a:prstGeom>
        </p:spPr>
        <p:txBody>
          <a:bodyPr wrap="none">
            <a:prstTxWarp prst="textArchDown">
              <a:avLst>
                <a:gd name="adj" fmla="val 93078"/>
              </a:avLst>
            </a:prstTxWarp>
            <a:spAutoFit/>
          </a:bodyPr>
          <a:lstStyle/>
          <a:p>
            <a:r>
              <a:rPr lang="sk-SK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Modlitba k sv. Michalovi</a:t>
            </a:r>
          </a:p>
        </p:txBody>
      </p:sp>
      <p:sp>
        <p:nvSpPr>
          <p:cNvPr id="5" name="Obdĺžnik 4"/>
          <p:cNvSpPr/>
          <p:nvPr/>
        </p:nvSpPr>
        <p:spPr>
          <a:xfrm>
            <a:off x="251520" y="1484784"/>
            <a:ext cx="345638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Svätý 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Michal Archanjel, bráň nás v boji, buď nám ochranou proti zlobe a úkladom diabla. Nech mu Boh ukáže svoju moc pokorne prosíme. A Ty knieža nebeského vojska, Božou mocou zažeň do pekla satana a iných zlých duchov, ktorí sa na skazu duši potulujú po svete. Príď na pomoc ľuďom, ktorých Boh stvoril na svoj obraz a podobu, a ktorých draho vykúpil spod tyranie diabla. Svätá Cirkev Ťa uctieva ako svojho strážcu a ochrancu. Tebe Pán zveril poslanie uvádzať do nebeskej blaženosti vykúpené duše. Pros teda Boha pokoja, aby zvíťazil nad satanom, aby už nemohol držať ľudí vo svojich putách a škodiť Cirkvi. Prednes Najvyššiemu naše modlitby, aby nám Pán neváhal preukázať svoje milosrdenstvo. Amen</a:t>
            </a:r>
            <a:r>
              <a:rPr lang="sk-SK" i="1" dirty="0"/>
              <a:t>.</a:t>
            </a:r>
            <a:endParaRPr lang="en-GB" dirty="0"/>
          </a:p>
        </p:txBody>
      </p:sp>
      <p:pic>
        <p:nvPicPr>
          <p:cNvPr id="80898" name="Picture 2" descr="http://www.magnificat.sk/old/mrosa/0205/pictures/Micha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857499"/>
            <a:ext cx="2581275" cy="400050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80900" name="Picture 4" descr="http://www.farnostprievaly.sk/w/wp-content/uploads/2011/08/patr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628800"/>
            <a:ext cx="1947986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80904" name="Picture 8" descr="http://www.zsatomovatt.sk/obrazky/obr04/anjel_0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88640"/>
            <a:ext cx="2304256" cy="2401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80906" name="Picture 10" descr="http://www.eshop-rychlo.sk/fotky4738/fotos/_vyr_83111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077072"/>
            <a:ext cx="1656184" cy="254984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strips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03848" y="548680"/>
            <a:ext cx="6192688" cy="36933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sk-SK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Rafael </a:t>
            </a:r>
            <a:endParaRPr lang="en-GB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0" y="2826127"/>
            <a:ext cx="43924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Trojicu najväčších anjelov dotvára archanjel 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Rafael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. Najviac sa spomína v Knihe Tobiáš 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ako </a:t>
            </a:r>
            <a:r>
              <a:rPr lang="sk-SK" sz="1600" i="1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sk-SK" sz="1600" i="1" dirty="0">
                <a:latin typeface="Times New Roman" pitchFamily="18" charset="0"/>
                <a:cs typeface="Times New Roman" pitchFamily="18" charset="0"/>
              </a:rPr>
              <a:t>jeden zo </a:t>
            </a:r>
            <a:r>
              <a:rPr lang="sk-SK" sz="1600" b="1" i="1" dirty="0">
                <a:latin typeface="Times New Roman" pitchFamily="18" charset="0"/>
                <a:cs typeface="Times New Roman" pitchFamily="18" charset="0"/>
              </a:rPr>
              <a:t>siedmich anjelov, čo sú vždy pripravení predstúpiť pred Pánovu velebu.“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 (Tob 12,15). 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Sprevádza mladého 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Tobiáš 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na cestách a uzdravuje jeho otca – navracia mu stratený zrak. Je ochrancom cestujúcich.</a:t>
            </a:r>
          </a:p>
          <a:p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Sviatok troch archanjelov Michala, Gabriela a Rafaela 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slávime 29.septembra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k-SK" sz="1600" dirty="0"/>
              <a:t> </a:t>
            </a:r>
            <a:endParaRPr lang="sk-SK" sz="1600" dirty="0" smtClean="0"/>
          </a:p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Anjel </a:t>
            </a: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uzdravenia, vedy a poznania, ktorý prichádza s prsteňom</a:t>
            </a:r>
          </a:p>
          <a:p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na pomoc kráľovi Šalamúnovi pri stavbe chrámu. Pečať na prsteni</a:t>
            </a:r>
          </a:p>
          <a:p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tvoril pentagram so silou spútať démonov</a:t>
            </a: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k-SK" sz="1600" dirty="0">
              <a:latin typeface="Times New Roman" pitchFamily="18" charset="0"/>
              <a:cs typeface="Times New Roman" pitchFamily="18" charset="0"/>
            </a:endParaRPr>
          </a:p>
          <a:p>
            <a:endParaRPr lang="sk-SK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4" name="Picture 4" descr="http://moni.blog.sk/images/e/7/e71834275a63bf6e498e388afa275b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789040"/>
            <a:ext cx="2371725" cy="2857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81926" name="Picture 6" descr="http://nd01.jxs.cz/023/209/8abcbcad90_10938070_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636912"/>
            <a:ext cx="1849388" cy="250283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81928" name="Picture 8" descr="http://www.florasystem.sk/data/tovar/anjel-rafael_1348838413.jpg"/>
          <p:cNvPicPr>
            <a:picLocks noChangeAspect="1" noChangeArrowheads="1"/>
          </p:cNvPicPr>
          <p:nvPr/>
        </p:nvPicPr>
        <p:blipFill>
          <a:blip r:embed="rId5" cstate="print"/>
          <a:srcRect l="17640" t="41100"/>
          <a:stretch>
            <a:fillRect/>
          </a:stretch>
        </p:blipFill>
        <p:spPr bwMode="auto">
          <a:xfrm>
            <a:off x="5580112" y="332656"/>
            <a:ext cx="3266728" cy="2300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81932" name="Picture 12" descr="http://4.bp.blogspot.com/_ZHOeRNdpxYE/THkxutVOf9I/AAAAAAAAABM/ta4opsEBd7w/s1600/2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-1"/>
            <a:ext cx="2808312" cy="283177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 rot="301560">
            <a:off x="2705172" y="721993"/>
            <a:ext cx="5616624" cy="36933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sk-SK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Anjeli strážcovia </a:t>
            </a:r>
            <a:endParaRPr lang="en-GB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2267744" y="1628800"/>
            <a:ext cx="4608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i="1" dirty="0" smtClean="0">
                <a:latin typeface="Times New Roman" pitchFamily="18" charset="0"/>
                <a:cs typeface="Times New Roman" pitchFamily="18" charset="0"/>
              </a:rPr>
              <a:t>„Nestihne ťa nijaké nešťastie a k tvojmu stanu sa nepriblíži pohroma, lebo svojim anjelom dá príkaz o tebe, aby ťa strážili na všetkých tvojich cestách.“</a:t>
            </a:r>
          </a:p>
          <a:p>
            <a:endParaRPr lang="en-GB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51520" y="3068960"/>
            <a:ext cx="38164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- Anjel strážca je nebeský duch, pridelený Bohom, ktorý má dozerať na každého z nás počas nášho života. Úloha anjela strážneho je viesť nás k dobrým myšlienkam, prácam a slovám a chrániť nás od zlého. </a:t>
            </a:r>
          </a:p>
          <a:p>
            <a:pPr>
              <a:buFontTx/>
              <a:buChar char="-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Anjeli strážni sa za nás modlia a prednášajú naše modlitby Bohu. Pomáhajú nám predovšetkým v hodine smrti. </a:t>
            </a:r>
          </a:p>
          <a:p>
            <a:pPr>
              <a:buFontTx/>
              <a:buChar char="-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Anjel strážny nemôže vplývať priamo na náš rozum ani na našu vôľu, nie je všemohúci. </a:t>
            </a:r>
          </a:p>
          <a:p>
            <a:pPr>
              <a:buFontTx/>
              <a:buChar char="-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Nech sa cítime akokoľvek sami, vždy je pri nás anjel strážny.</a:t>
            </a:r>
          </a:p>
          <a:p>
            <a:pPr>
              <a:buFontTx/>
              <a:buChar char="-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Bdie nad nami a pomáha nám prekonať všetky ťažkosti a diablove nástrahy.</a:t>
            </a:r>
          </a:p>
          <a:p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katolici.szm.com/ZIVOTOPISY/Oktober/Anjel_straz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8640"/>
            <a:ext cx="2016224" cy="290472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1030" name="Picture 6" descr="http://files.zoruna-12.webnode.sk/200000208-9f846a07e5/2n6s0li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2520280" cy="2912485"/>
          </a:xfrm>
          <a:prstGeom prst="rect">
            <a:avLst/>
          </a:prstGeom>
          <a:noFill/>
        </p:spPr>
      </p:pic>
      <p:pic>
        <p:nvPicPr>
          <p:cNvPr id="1032" name="Picture 8" descr="http://jozef.praznovsky.info/malba/Anjel%20straz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047939"/>
            <a:ext cx="2232248" cy="381006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1034" name="Picture 10" descr="http://3.bp.blogspot.com/-aW7foNR2Qns/Ta-R-WICuYI/AAAAAAAAJqo/ysJlbiDlFIA/s1600/Cli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356992"/>
            <a:ext cx="1870254" cy="288032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strips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190</TotalTime>
  <Words>750</Words>
  <Application>Microsoft Office PowerPoint</Application>
  <PresentationFormat>Předvádění na obrazovce (4:3)</PresentationFormat>
  <Paragraphs>88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Arkáda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Kvietok</dc:creator>
  <cp:lastModifiedBy>Andrej</cp:lastModifiedBy>
  <cp:revision>22</cp:revision>
  <dcterms:created xsi:type="dcterms:W3CDTF">2012-11-26T09:45:36Z</dcterms:created>
  <dcterms:modified xsi:type="dcterms:W3CDTF">2012-11-28T17:56:03Z</dcterms:modified>
</cp:coreProperties>
</file>