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0" autoAdjust="0"/>
  </p:normalViewPr>
  <p:slideViewPr>
    <p:cSldViewPr>
      <p:cViewPr varScale="1">
        <p:scale>
          <a:sx n="72" d="100"/>
          <a:sy n="72"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42EDE-B4F2-4EA7-B542-1EC3709432DF}" type="datetimeFigureOut">
              <a:rPr lang="cs-CZ" smtClean="0"/>
              <a:pPr/>
              <a:t>6.9.2013</a:t>
            </a:fld>
            <a:endParaRPr lang="cs-CZ"/>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FC6A5-530E-4968-9C99-E2DF0A2083A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cs-CZ" dirty="0"/>
          </a:p>
        </p:txBody>
      </p:sp>
      <p:sp>
        <p:nvSpPr>
          <p:cNvPr id="4" name="Zástupný symbol čísla snímky 3"/>
          <p:cNvSpPr>
            <a:spLocks noGrp="1"/>
          </p:cNvSpPr>
          <p:nvPr>
            <p:ph type="sldNum" sz="quarter" idx="10"/>
          </p:nvPr>
        </p:nvSpPr>
        <p:spPr/>
        <p:txBody>
          <a:bodyPr/>
          <a:lstStyle/>
          <a:p>
            <a:fld id="{15DFC6A5-530E-4968-9C99-E2DF0A2083A7}" type="slidenum">
              <a:rPr lang="cs-CZ" smtClean="0"/>
              <a:pPr/>
              <a:t>1</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cs-CZ" dirty="0"/>
          </a:p>
        </p:txBody>
      </p:sp>
      <p:sp>
        <p:nvSpPr>
          <p:cNvPr id="4" name="Zástupný symbol čísla snímky 3"/>
          <p:cNvSpPr>
            <a:spLocks noGrp="1"/>
          </p:cNvSpPr>
          <p:nvPr>
            <p:ph type="sldNum" sz="quarter" idx="10"/>
          </p:nvPr>
        </p:nvSpPr>
        <p:spPr/>
        <p:txBody>
          <a:bodyPr/>
          <a:lstStyle/>
          <a:p>
            <a:fld id="{15DFC6A5-530E-4968-9C99-E2DF0A2083A7}" type="slidenum">
              <a:rPr lang="cs-CZ" smtClean="0"/>
              <a:pPr/>
              <a:t>8</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cs-CZ" dirty="0"/>
          </a:p>
        </p:txBody>
      </p:sp>
      <p:sp>
        <p:nvSpPr>
          <p:cNvPr id="4" name="Zástupný symbol čísla snímky 3"/>
          <p:cNvSpPr>
            <a:spLocks noGrp="1"/>
          </p:cNvSpPr>
          <p:nvPr>
            <p:ph type="sldNum" sz="quarter" idx="10"/>
          </p:nvPr>
        </p:nvSpPr>
        <p:spPr/>
        <p:txBody>
          <a:bodyPr/>
          <a:lstStyle/>
          <a:p>
            <a:fld id="{15DFC6A5-530E-4968-9C99-E2DF0A2083A7}" type="slidenum">
              <a:rPr lang="cs-CZ" smtClean="0"/>
              <a:pPr/>
              <a:t>19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bwMode="auto">
          <a:xfrm rot="5400000">
            <a:off x="7764621" y="1174097"/>
            <a:ext cx="2286000" cy="381000"/>
          </a:xfrm>
        </p:spPr>
        <p:txBody>
          <a:bodyPr/>
          <a:lstStyle/>
          <a:p>
            <a:fld id="{0B3193F5-F14B-4818-AD19-E3A9125FEF3B}" type="datetimeFigureOut">
              <a:rPr lang="cs-CZ" smtClean="0"/>
              <a:pPr/>
              <a:t>6.9.2013</a:t>
            </a:fld>
            <a:endParaRPr lang="cs-CZ"/>
          </a:p>
        </p:txBody>
      </p:sp>
      <p:sp>
        <p:nvSpPr>
          <p:cNvPr id="17" name="Zástupný symbol päty 16"/>
          <p:cNvSpPr>
            <a:spLocks noGrp="1"/>
          </p:cNvSpPr>
          <p:nvPr>
            <p:ph type="ftr" sz="quarter" idx="11"/>
          </p:nvPr>
        </p:nvSpPr>
        <p:spPr bwMode="auto">
          <a:xfrm rot="5400000">
            <a:off x="7077269" y="4181669"/>
            <a:ext cx="3657600" cy="384048"/>
          </a:xfrm>
        </p:spPr>
        <p:txBody>
          <a:bodyPr/>
          <a:lstStyle/>
          <a:p>
            <a:endParaRPr lang="cs-CZ"/>
          </a:p>
        </p:txBody>
      </p:sp>
      <p:sp>
        <p:nvSpPr>
          <p:cNvPr id="10" name="Obdĺž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ĺž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ovná spojnic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ovná spojnic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ovná spojnic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ĺž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čísla snímky 28"/>
          <p:cNvSpPr>
            <a:spLocks noGrp="1"/>
          </p:cNvSpPr>
          <p:nvPr>
            <p:ph type="sldNum" sz="quarter" idx="12"/>
          </p:nvPr>
        </p:nvSpPr>
        <p:spPr bwMode="auto">
          <a:xfrm>
            <a:off x="1325544" y="4928702"/>
            <a:ext cx="609600" cy="517524"/>
          </a:xfrm>
        </p:spPr>
        <p:txBody>
          <a:bodyPr/>
          <a:lstStyle/>
          <a:p>
            <a:fld id="{DF57E29E-0D3B-4326-AAA5-0267E20FC227}" type="slidenum">
              <a:rPr lang="cs-CZ" smtClean="0"/>
              <a:pPr/>
              <a:t>‹#›</a:t>
            </a:fld>
            <a:endParaRPr lang="cs-CZ"/>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0B3193F5-F14B-4818-AD19-E3A9125FEF3B}" type="datetimeFigureOut">
              <a:rPr lang="cs-CZ" smtClean="0"/>
              <a:pPr/>
              <a:t>6.9.2013</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DF57E29E-0D3B-4326-AAA5-0267E20FC227}" type="slidenum">
              <a:rPr lang="cs-CZ" smtClean="0"/>
              <a:pPr/>
              <a:t>‹#›</a:t>
            </a:fld>
            <a:endParaRPr lang="cs-CZ"/>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676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0B3193F5-F14B-4818-AD19-E3A9125FEF3B}" type="datetimeFigureOut">
              <a:rPr lang="cs-CZ" smtClean="0"/>
              <a:pPr/>
              <a:t>6.9.2013</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DF57E29E-0D3B-4326-AAA5-0267E20FC227}" type="slidenum">
              <a:rPr lang="cs-CZ" smtClean="0"/>
              <a:pPr/>
              <a:t>‹#›</a:t>
            </a:fld>
            <a:endParaRPr lang="cs-CZ"/>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8" name="Zástupný symbol obsahu 7"/>
          <p:cNvSpPr>
            <a:spLocks noGrp="1"/>
          </p:cNvSpPr>
          <p:nvPr>
            <p:ph sz="quarter" idx="1"/>
          </p:nvPr>
        </p:nvSpPr>
        <p:spPr>
          <a:xfrm>
            <a:off x="457200" y="1600200"/>
            <a:ext cx="7467600" cy="487375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4"/>
          </p:nvPr>
        </p:nvSpPr>
        <p:spPr/>
        <p:txBody>
          <a:bodyPr rtlCol="0"/>
          <a:lstStyle/>
          <a:p>
            <a:fld id="{0B3193F5-F14B-4818-AD19-E3A9125FEF3B}" type="datetimeFigureOut">
              <a:rPr lang="cs-CZ" smtClean="0"/>
              <a:pPr/>
              <a:t>6.9.2013</a:t>
            </a:fld>
            <a:endParaRPr lang="cs-CZ"/>
          </a:p>
        </p:txBody>
      </p:sp>
      <p:sp>
        <p:nvSpPr>
          <p:cNvPr id="9" name="Zástupný symbol čísla snímky 8"/>
          <p:cNvSpPr>
            <a:spLocks noGrp="1"/>
          </p:cNvSpPr>
          <p:nvPr>
            <p:ph type="sldNum" sz="quarter" idx="15"/>
          </p:nvPr>
        </p:nvSpPr>
        <p:spPr/>
        <p:txBody>
          <a:bodyPr rtlCol="0"/>
          <a:lstStyle/>
          <a:p>
            <a:fld id="{DF57E29E-0D3B-4326-AAA5-0267E20FC227}" type="slidenum">
              <a:rPr lang="cs-CZ" smtClean="0"/>
              <a:pPr/>
              <a:t>‹#›</a:t>
            </a:fld>
            <a:endParaRPr lang="cs-CZ"/>
          </a:p>
        </p:txBody>
      </p:sp>
      <p:sp>
        <p:nvSpPr>
          <p:cNvPr id="10" name="Zástupný symbol päty 9"/>
          <p:cNvSpPr>
            <a:spLocks noGrp="1"/>
          </p:cNvSpPr>
          <p:nvPr>
            <p:ph type="ftr" sz="quarter" idx="16"/>
          </p:nvPr>
        </p:nvSpPr>
        <p:spPr/>
        <p:txBody>
          <a:bodyPr rtlCol="0"/>
          <a:lstStyle/>
          <a:p>
            <a:endParaRPr lang="cs-CZ"/>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bwMode="auto">
          <a:xfrm rot="5400000">
            <a:off x="7763256" y="1170432"/>
            <a:ext cx="2286000" cy="381000"/>
          </a:xfrm>
        </p:spPr>
        <p:txBody>
          <a:bodyPr/>
          <a:lstStyle/>
          <a:p>
            <a:fld id="{0B3193F5-F14B-4818-AD19-E3A9125FEF3B}" type="datetimeFigureOut">
              <a:rPr lang="cs-CZ" smtClean="0"/>
              <a:pPr/>
              <a:t>6.9.2013</a:t>
            </a:fld>
            <a:endParaRPr lang="cs-CZ"/>
          </a:p>
        </p:txBody>
      </p:sp>
      <p:sp>
        <p:nvSpPr>
          <p:cNvPr id="5" name="Zástupný symbol päty 4"/>
          <p:cNvSpPr>
            <a:spLocks noGrp="1"/>
          </p:cNvSpPr>
          <p:nvPr>
            <p:ph type="ftr" sz="quarter" idx="11"/>
          </p:nvPr>
        </p:nvSpPr>
        <p:spPr bwMode="auto">
          <a:xfrm rot="5400000">
            <a:off x="7077456" y="4178808"/>
            <a:ext cx="3657600" cy="384048"/>
          </a:xfrm>
        </p:spPr>
        <p:txBody>
          <a:bodyPr/>
          <a:lstStyle/>
          <a:p>
            <a:endParaRPr lang="cs-CZ"/>
          </a:p>
        </p:txBody>
      </p:sp>
      <p:sp>
        <p:nvSpPr>
          <p:cNvPr id="9" name="Obdĺž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ovná spojnic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ovná spojnic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ĺž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ovná spojnic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čísla snímky 5"/>
          <p:cNvSpPr>
            <a:spLocks noGrp="1"/>
          </p:cNvSpPr>
          <p:nvPr>
            <p:ph type="sldNum" sz="quarter" idx="12"/>
          </p:nvPr>
        </p:nvSpPr>
        <p:spPr bwMode="auto">
          <a:xfrm>
            <a:off x="1340616" y="4928702"/>
            <a:ext cx="609600" cy="517524"/>
          </a:xfrm>
        </p:spPr>
        <p:txBody>
          <a:bodyPr/>
          <a:lstStyle/>
          <a:p>
            <a:fld id="{DF57E29E-0D3B-4326-AAA5-0267E20FC227}" type="slidenum">
              <a:rPr lang="cs-CZ" smtClean="0"/>
              <a:pPr/>
              <a:t>‹#›</a:t>
            </a:fld>
            <a:endParaRPr lang="cs-CZ"/>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p:txBody>
          <a:bodyPr/>
          <a:lstStyle/>
          <a:p>
            <a:fld id="{0B3193F5-F14B-4818-AD19-E3A9125FEF3B}" type="datetimeFigureOut">
              <a:rPr lang="cs-CZ" smtClean="0"/>
              <a:pPr/>
              <a:t>6.9.2013</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DF57E29E-0D3B-4326-AAA5-0267E20FC227}" type="slidenum">
              <a:rPr lang="cs-CZ" smtClean="0"/>
              <a:pPr/>
              <a:t>‹#›</a:t>
            </a:fld>
            <a:endParaRPr lang="cs-CZ"/>
          </a:p>
        </p:txBody>
      </p:sp>
      <p:sp>
        <p:nvSpPr>
          <p:cNvPr id="9" name="Zástupný symbol obsahu 8"/>
          <p:cNvSpPr>
            <a:spLocks noGrp="1"/>
          </p:cNvSpPr>
          <p:nvPr>
            <p:ph sz="quarter" idx="1"/>
          </p:nvPr>
        </p:nvSpPr>
        <p:spPr>
          <a:xfrm>
            <a:off x="457200"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270248" y="1600200"/>
            <a:ext cx="365760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fld id="{0B3193F5-F14B-4818-AD19-E3A9125FEF3B}" type="datetimeFigureOut">
              <a:rPr lang="cs-CZ" smtClean="0"/>
              <a:pPr/>
              <a:t>6.9.2013</a:t>
            </a:fld>
            <a:endParaRPr lang="cs-CZ"/>
          </a:p>
        </p:txBody>
      </p:sp>
      <p:sp>
        <p:nvSpPr>
          <p:cNvPr id="8" name="Zástupný symbol päty 7"/>
          <p:cNvSpPr>
            <a:spLocks noGrp="1"/>
          </p:cNvSpPr>
          <p:nvPr>
            <p:ph type="ftr" sz="quarter" idx="11"/>
          </p:nvPr>
        </p:nvSpPr>
        <p:spPr/>
        <p:txBody>
          <a:bodyPr/>
          <a:lstStyle/>
          <a:p>
            <a:endParaRPr lang="cs-CZ"/>
          </a:p>
        </p:txBody>
      </p:sp>
      <p:sp>
        <p:nvSpPr>
          <p:cNvPr id="9" name="Zástupný symbol čísla snímky 8"/>
          <p:cNvSpPr>
            <a:spLocks noGrp="1"/>
          </p:cNvSpPr>
          <p:nvPr>
            <p:ph type="sldNum" sz="quarter" idx="12"/>
          </p:nvPr>
        </p:nvSpPr>
        <p:spPr/>
        <p:txBody>
          <a:bodyPr/>
          <a:lstStyle/>
          <a:p>
            <a:fld id="{DF57E29E-0D3B-4326-AAA5-0267E20FC227}" type="slidenum">
              <a:rPr lang="cs-CZ" smtClean="0"/>
              <a:pPr/>
              <a:t>‹#›</a:t>
            </a:fld>
            <a:endParaRPr lang="cs-CZ"/>
          </a:p>
        </p:txBody>
      </p:sp>
      <p:sp>
        <p:nvSpPr>
          <p:cNvPr id="11" name="Zástupný symbol obsahu 10"/>
          <p:cNvSpPr>
            <a:spLocks noGrp="1"/>
          </p:cNvSpPr>
          <p:nvPr>
            <p:ph sz="quarter" idx="2"/>
          </p:nvPr>
        </p:nvSpPr>
        <p:spPr>
          <a:xfrm>
            <a:off x="457200"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371975" y="2362200"/>
            <a:ext cx="3657600" cy="3886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tex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
        <p:nvSpPr>
          <p:cNvPr id="14" name="Zástupný symbol tex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Kliknite sem a upravte štýly predlohy textu.</a:t>
            </a:r>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6" name="Zástupný symbol dátumu 5"/>
          <p:cNvSpPr>
            <a:spLocks noGrp="1"/>
          </p:cNvSpPr>
          <p:nvPr>
            <p:ph type="dt" sz="half" idx="10"/>
          </p:nvPr>
        </p:nvSpPr>
        <p:spPr/>
        <p:txBody>
          <a:bodyPr rtlCol="0"/>
          <a:lstStyle/>
          <a:p>
            <a:fld id="{0B3193F5-F14B-4818-AD19-E3A9125FEF3B}" type="datetimeFigureOut">
              <a:rPr lang="cs-CZ" smtClean="0"/>
              <a:pPr/>
              <a:t>6.9.2013</a:t>
            </a:fld>
            <a:endParaRPr lang="cs-CZ"/>
          </a:p>
        </p:txBody>
      </p:sp>
      <p:sp>
        <p:nvSpPr>
          <p:cNvPr id="7" name="Zástupný symbol čísla snímky 6"/>
          <p:cNvSpPr>
            <a:spLocks noGrp="1"/>
          </p:cNvSpPr>
          <p:nvPr>
            <p:ph type="sldNum" sz="quarter" idx="11"/>
          </p:nvPr>
        </p:nvSpPr>
        <p:spPr/>
        <p:txBody>
          <a:bodyPr rtlCol="0"/>
          <a:lstStyle/>
          <a:p>
            <a:fld id="{DF57E29E-0D3B-4326-AAA5-0267E20FC227}" type="slidenum">
              <a:rPr lang="cs-CZ" smtClean="0"/>
              <a:pPr/>
              <a:t>‹#›</a:t>
            </a:fld>
            <a:endParaRPr lang="cs-CZ"/>
          </a:p>
        </p:txBody>
      </p:sp>
      <p:sp>
        <p:nvSpPr>
          <p:cNvPr id="8" name="Zástupný symbol päty 7"/>
          <p:cNvSpPr>
            <a:spLocks noGrp="1"/>
          </p:cNvSpPr>
          <p:nvPr>
            <p:ph type="ftr" sz="quarter" idx="12"/>
          </p:nvPr>
        </p:nvSpPr>
        <p:spPr/>
        <p:txBody>
          <a:bodyPr rtlCol="0"/>
          <a:lstStyle/>
          <a:p>
            <a:endParaRPr lang="cs-CZ"/>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B3193F5-F14B-4818-AD19-E3A9125FEF3B}" type="datetimeFigureOut">
              <a:rPr lang="cs-CZ" smtClean="0"/>
              <a:pPr/>
              <a:t>6.9.2013</a:t>
            </a:fld>
            <a:endParaRPr lang="cs-CZ"/>
          </a:p>
        </p:txBody>
      </p:sp>
      <p:sp>
        <p:nvSpPr>
          <p:cNvPr id="3" name="Zástupný symbol päty 2"/>
          <p:cNvSpPr>
            <a:spLocks noGrp="1"/>
          </p:cNvSpPr>
          <p:nvPr>
            <p:ph type="ftr" sz="quarter" idx="11"/>
          </p:nvPr>
        </p:nvSpPr>
        <p:spPr/>
        <p:txBody>
          <a:bodyPr/>
          <a:lstStyle/>
          <a:p>
            <a:endParaRPr lang="cs-CZ"/>
          </a:p>
        </p:txBody>
      </p:sp>
      <p:sp>
        <p:nvSpPr>
          <p:cNvPr id="4" name="Zástupný symbol čísla snímky 3"/>
          <p:cNvSpPr>
            <a:spLocks noGrp="1"/>
          </p:cNvSpPr>
          <p:nvPr>
            <p:ph type="sldNum" sz="quarter" idx="12"/>
          </p:nvPr>
        </p:nvSpPr>
        <p:spPr/>
        <p:txBody>
          <a:bodyPr/>
          <a:lstStyle/>
          <a:p>
            <a:fld id="{DF57E29E-0D3B-4326-AAA5-0267E20FC227}" type="slidenum">
              <a:rPr lang="cs-CZ" smtClean="0"/>
              <a:pPr/>
              <a:t>‹#›</a:t>
            </a:fld>
            <a:endParaRPr lang="cs-CZ"/>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10" name="Rovná spojnic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Rovná spojnic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á spojnic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ovná spojnic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ĺž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obsahu 17"/>
          <p:cNvSpPr>
            <a:spLocks noGrp="1"/>
          </p:cNvSpPr>
          <p:nvPr>
            <p:ph sz="quarter" idx="1"/>
          </p:nvPr>
        </p:nvSpPr>
        <p:spPr>
          <a:xfrm>
            <a:off x="304800" y="274320"/>
            <a:ext cx="5638800" cy="6327648"/>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4"/>
          </p:nvPr>
        </p:nvSpPr>
        <p:spPr/>
        <p:txBody>
          <a:bodyPr rtlCol="0"/>
          <a:lstStyle/>
          <a:p>
            <a:fld id="{0B3193F5-F14B-4818-AD19-E3A9125FEF3B}" type="datetimeFigureOut">
              <a:rPr lang="cs-CZ" smtClean="0"/>
              <a:pPr/>
              <a:t>6.9.2013</a:t>
            </a:fld>
            <a:endParaRPr lang="cs-CZ"/>
          </a:p>
        </p:txBody>
      </p:sp>
      <p:sp>
        <p:nvSpPr>
          <p:cNvPr id="22" name="Zástupný symbol čísla snímky 21"/>
          <p:cNvSpPr>
            <a:spLocks noGrp="1"/>
          </p:cNvSpPr>
          <p:nvPr>
            <p:ph type="sldNum" sz="quarter" idx="15"/>
          </p:nvPr>
        </p:nvSpPr>
        <p:spPr/>
        <p:txBody>
          <a:bodyPr rtlCol="0"/>
          <a:lstStyle/>
          <a:p>
            <a:fld id="{DF57E29E-0D3B-4326-AAA5-0267E20FC227}" type="slidenum">
              <a:rPr lang="cs-CZ" smtClean="0"/>
              <a:pPr/>
              <a:t>‹#›</a:t>
            </a:fld>
            <a:endParaRPr lang="cs-CZ"/>
          </a:p>
        </p:txBody>
      </p:sp>
      <p:sp>
        <p:nvSpPr>
          <p:cNvPr id="23" name="Zástupný symbol päty 22"/>
          <p:cNvSpPr>
            <a:spLocks noGrp="1"/>
          </p:cNvSpPr>
          <p:nvPr>
            <p:ph type="ftr" sz="quarter" idx="16"/>
          </p:nvPr>
        </p:nvSpPr>
        <p:spPr/>
        <p:txBody>
          <a:bodyPr rtlCol="0"/>
          <a:lstStyle/>
          <a:p>
            <a:endParaRPr lang="cs-CZ"/>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ovná spojnic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10" name="Rovná spojnic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ĺž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vná spojnic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ovná spojnic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ovná spojnic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dátumu 16"/>
          <p:cNvSpPr>
            <a:spLocks noGrp="1"/>
          </p:cNvSpPr>
          <p:nvPr>
            <p:ph type="dt" sz="half" idx="10"/>
          </p:nvPr>
        </p:nvSpPr>
        <p:spPr/>
        <p:txBody>
          <a:bodyPr rtlCol="0"/>
          <a:lstStyle/>
          <a:p>
            <a:fld id="{0B3193F5-F14B-4818-AD19-E3A9125FEF3B}" type="datetimeFigureOut">
              <a:rPr lang="cs-CZ" smtClean="0"/>
              <a:pPr/>
              <a:t>6.9.2013</a:t>
            </a:fld>
            <a:endParaRPr lang="cs-CZ"/>
          </a:p>
        </p:txBody>
      </p:sp>
      <p:sp>
        <p:nvSpPr>
          <p:cNvPr id="18" name="Zástupný symbol čísla snímky 17"/>
          <p:cNvSpPr>
            <a:spLocks noGrp="1"/>
          </p:cNvSpPr>
          <p:nvPr>
            <p:ph type="sldNum" sz="quarter" idx="11"/>
          </p:nvPr>
        </p:nvSpPr>
        <p:spPr/>
        <p:txBody>
          <a:bodyPr rtlCol="0"/>
          <a:lstStyle/>
          <a:p>
            <a:fld id="{DF57E29E-0D3B-4326-AAA5-0267E20FC227}" type="slidenum">
              <a:rPr lang="cs-CZ" smtClean="0"/>
              <a:pPr/>
              <a:t>‹#›</a:t>
            </a:fld>
            <a:endParaRPr lang="cs-CZ"/>
          </a:p>
        </p:txBody>
      </p:sp>
      <p:sp>
        <p:nvSpPr>
          <p:cNvPr id="21" name="Zástupný symbol päty 20"/>
          <p:cNvSpPr>
            <a:spLocks noGrp="1"/>
          </p:cNvSpPr>
          <p:nvPr>
            <p:ph type="ftr" sz="quarter" idx="12"/>
          </p:nvPr>
        </p:nvSpPr>
        <p:spPr/>
        <p:txBody>
          <a:bodyPr rtlCol="0"/>
          <a:lstStyle/>
          <a:p>
            <a:endParaRPr lang="cs-CZ"/>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Rovná spojnic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nadpisu 21"/>
          <p:cNvSpPr>
            <a:spLocks noGrp="1"/>
          </p:cNvSpPr>
          <p:nvPr>
            <p:ph type="title"/>
          </p:nvPr>
        </p:nvSpPr>
        <p:spPr>
          <a:xfrm>
            <a:off x="457200" y="274638"/>
            <a:ext cx="7467600" cy="1143000"/>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B3193F5-F14B-4818-AD19-E3A9125FEF3B}" type="datetimeFigureOut">
              <a:rPr lang="cs-CZ" smtClean="0"/>
              <a:pPr/>
              <a:t>6.9.2013</a:t>
            </a:fld>
            <a:endParaRPr lang="cs-CZ"/>
          </a:p>
        </p:txBody>
      </p:sp>
      <p:sp>
        <p:nvSpPr>
          <p:cNvPr id="3" name="Zástupný symbol päty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Rovná spojnic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ovná spojnic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ĺž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čísla snímky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F57E29E-0D3B-4326-AAA5-0267E20FC22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plit dir="in"/>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786182" y="5143512"/>
            <a:ext cx="6172200" cy="1371600"/>
          </a:xfrm>
        </p:spPr>
        <p:txBody>
          <a:bodyPr>
            <a:prstTxWarp prst="textArchUp">
              <a:avLst/>
            </a:prstTxWarp>
            <a:normAutofit/>
          </a:bodyPr>
          <a:lstStyle/>
          <a:p>
            <a:r>
              <a:rPr lang="cs-CZ"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Patronka Slovenska </a:t>
            </a:r>
            <a:endParaRPr lang="cs-CZ"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Obdĺžnik 3"/>
          <p:cNvSpPr/>
          <p:nvPr/>
        </p:nvSpPr>
        <p:spPr>
          <a:xfrm>
            <a:off x="714348" y="1000108"/>
            <a:ext cx="8143900" cy="1754326"/>
          </a:xfrm>
          <a:prstGeom prst="rect">
            <a:avLst/>
          </a:prstGeom>
          <a:noFill/>
        </p:spPr>
        <p:txBody>
          <a:bodyPr wrap="squar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Sedembolestná Panna Mária </a:t>
            </a:r>
            <a:endParaRPr lang="cs-CZ"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5372" name="Picture 12" descr="http://mojazabava.wbl.sk/Barra2520flor.gif"/>
          <p:cNvPicPr>
            <a:picLocks noChangeAspect="1" noChangeArrowheads="1" noCrop="1"/>
          </p:cNvPicPr>
          <p:nvPr/>
        </p:nvPicPr>
        <p:blipFill>
          <a:blip r:embed="rId3" cstate="print"/>
          <a:srcRect/>
          <a:stretch>
            <a:fillRect/>
          </a:stretch>
        </p:blipFill>
        <p:spPr bwMode="auto">
          <a:xfrm>
            <a:off x="500034" y="5857892"/>
            <a:ext cx="4286250" cy="790576"/>
          </a:xfrm>
          <a:prstGeom prst="rect">
            <a:avLst/>
          </a:prstGeom>
          <a:noFill/>
        </p:spPr>
      </p:pic>
      <p:pic>
        <p:nvPicPr>
          <p:cNvPr id="15364" name="Picture 4" descr="http://www.farnost-ostrozska-lhota.cz/FOTKY/1007-Panna_Maria.jpg"/>
          <p:cNvPicPr>
            <a:picLocks noChangeAspect="1" noChangeArrowheads="1"/>
          </p:cNvPicPr>
          <p:nvPr/>
        </p:nvPicPr>
        <p:blipFill>
          <a:blip r:embed="rId4" cstate="print"/>
          <a:srcRect/>
          <a:stretch>
            <a:fillRect/>
          </a:stretch>
        </p:blipFill>
        <p:spPr bwMode="auto">
          <a:xfrm>
            <a:off x="3286116" y="1857364"/>
            <a:ext cx="2809868" cy="3371842"/>
          </a:xfrm>
          <a:prstGeom prst="rect">
            <a:avLst/>
          </a:prstGeom>
          <a:ln>
            <a:noFill/>
          </a:ln>
          <a:effectLst>
            <a:glow rad="101600">
              <a:schemeClr val="accent1">
                <a:satMod val="175000"/>
                <a:alpha val="40000"/>
              </a:schemeClr>
            </a:glow>
            <a:outerShdw blurRad="190500" dist="228600" dir="2700000" algn="ctr">
              <a:srgbClr val="000000">
                <a:alpha val="30000"/>
              </a:srgbClr>
            </a:outerShdw>
            <a:softEdge rad="112500"/>
          </a:effectLst>
          <a:scene3d>
            <a:camera prst="isometricOffAxis1Right"/>
            <a:lightRig rig="glow" dir="t">
              <a:rot lat="0" lon="0" rev="4800000"/>
            </a:lightRig>
          </a:scene3d>
          <a:sp3d prstMaterial="matte">
            <a:bevelT w="127000" h="63500"/>
          </a:sp3d>
        </p:spPr>
      </p:pic>
      <p:pic>
        <p:nvPicPr>
          <p:cNvPr id="15378" name="Picture 18" descr="http://mojazabava.wbl.sk/k14.gif"/>
          <p:cNvPicPr>
            <a:picLocks noChangeAspect="1" noChangeArrowheads="1" noCrop="1"/>
          </p:cNvPicPr>
          <p:nvPr/>
        </p:nvPicPr>
        <p:blipFill>
          <a:blip r:embed="rId5" cstate="print"/>
          <a:srcRect/>
          <a:stretch>
            <a:fillRect/>
          </a:stretch>
        </p:blipFill>
        <p:spPr bwMode="auto">
          <a:xfrm rot="1472144">
            <a:off x="5386483" y="1314525"/>
            <a:ext cx="1495425" cy="1495426"/>
          </a:xfrm>
          <a:prstGeom prst="rect">
            <a:avLst/>
          </a:prstGeom>
          <a:noFill/>
        </p:spPr>
      </p:pic>
      <p:sp>
        <p:nvSpPr>
          <p:cNvPr id="15" name="Obdĺžnik 14"/>
          <p:cNvSpPr/>
          <p:nvPr/>
        </p:nvSpPr>
        <p:spPr>
          <a:xfrm>
            <a:off x="2786050" y="5500702"/>
            <a:ext cx="4105611" cy="369332"/>
          </a:xfrm>
          <a:prstGeom prst="rect">
            <a:avLst/>
          </a:prstGeom>
        </p:spPr>
        <p:txBody>
          <a:bodyPr wrap="none">
            <a:spAutoFit/>
          </a:bodyPr>
          <a:lstStyle/>
          <a:p>
            <a:r>
              <a:rPr lang="pl-PL" b="1" dirty="0" smtClean="0">
                <a:latin typeface="Times New Roman" pitchFamily="18" charset="0"/>
                <a:cs typeface="Times New Roman" pitchFamily="18" charset="0"/>
              </a:rPr>
              <a:t>„Nič </a:t>
            </a:r>
            <a:r>
              <a:rPr lang="pl-PL" b="1" dirty="0">
                <a:latin typeface="Times New Roman" pitchFamily="18" charset="0"/>
                <a:cs typeface="Times New Roman" pitchFamily="18" charset="0"/>
              </a:rPr>
              <a:t>nie je krajšie ako dávať šťastie</a:t>
            </a:r>
            <a:r>
              <a:rPr lang="pl-PL" b="1" dirty="0" smtClean="0">
                <a:latin typeface="Times New Roman" pitchFamily="18" charset="0"/>
                <a:cs typeface="Times New Roman" pitchFamily="18" charset="0"/>
              </a:rPr>
              <a:t>!!!”</a:t>
            </a:r>
            <a:endParaRPr lang="pl-PL" b="1" dirty="0">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blinds(horizontal)">
                                      <p:cBhvr>
                                        <p:cTn id="11" dur="500"/>
                                        <p:tgtEl>
                                          <p:spTgt spid="1536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755576" y="404664"/>
            <a:ext cx="7272808" cy="1077218"/>
          </a:xfrm>
          <a:prstGeom prst="rect">
            <a:avLst/>
          </a:prstGeom>
        </p:spPr>
        <p:txBody>
          <a:bodyPr wrap="square">
            <a:spAutoFit/>
          </a:bodyPr>
          <a:lstStyle/>
          <a:p>
            <a:r>
              <a:rPr lang="cs-CZ" sz="1600" dirty="0" smtClean="0">
                <a:latin typeface="Times New Roman" pitchFamily="18" charset="0"/>
                <a:cs typeface="Times New Roman" pitchFamily="18" charset="0"/>
              </a:rPr>
              <a:t>Pán Ježiš na Kríži uvrhnutý do role zločinca a Panna Mária pri ňom akoby matka zločinca...</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Dve najčistejšie bytosti okrem znášania bolesti, ktorú ťažko chápeme, až takto klesli v očiach ľudí /na roveň zločincov/...</a:t>
            </a:r>
            <a:endParaRPr lang="cs-CZ" sz="1600" dirty="0">
              <a:latin typeface="Times New Roman" pitchFamily="18" charset="0"/>
              <a:cs typeface="Times New Roman" pitchFamily="18" charset="0"/>
            </a:endParaRPr>
          </a:p>
        </p:txBody>
      </p:sp>
      <p:pic>
        <p:nvPicPr>
          <p:cNvPr id="25602" name="Picture 2" descr="Krížová cesta - Stretnutie sa Pána Ježiša s Pannou Máriou"/>
          <p:cNvPicPr>
            <a:picLocks noChangeAspect="1" noChangeArrowheads="1"/>
          </p:cNvPicPr>
          <p:nvPr/>
        </p:nvPicPr>
        <p:blipFill>
          <a:blip r:embed="rId2" cstate="print"/>
          <a:srcRect/>
          <a:stretch>
            <a:fillRect/>
          </a:stretch>
        </p:blipFill>
        <p:spPr bwMode="auto">
          <a:xfrm rot="625812">
            <a:off x="2888056" y="1804391"/>
            <a:ext cx="2949739" cy="2349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bdĺžnik 3"/>
          <p:cNvSpPr/>
          <p:nvPr/>
        </p:nvSpPr>
        <p:spPr>
          <a:xfrm>
            <a:off x="755576" y="4437112"/>
            <a:ext cx="7776864" cy="1600438"/>
          </a:xfrm>
          <a:prstGeom prst="rect">
            <a:avLst/>
          </a:prstGeom>
        </p:spPr>
        <p:txBody>
          <a:bodyPr wrap="square">
            <a:spAutoFit/>
          </a:bodyPr>
          <a:lstStyle/>
          <a:p>
            <a:r>
              <a:rPr lang="cs-CZ" dirty="0" smtClean="0"/>
              <a:t>..</a:t>
            </a:r>
            <a:r>
              <a:rPr lang="cs-CZ" sz="1600" dirty="0" smtClean="0">
                <a:latin typeface="Times New Roman" pitchFamily="18" charset="0"/>
                <a:cs typeface="Times New Roman" pitchFamily="18" charset="0"/>
              </a:rPr>
              <a:t>Odvtedy si jasnejšie uvedomujem ten moment, kedy Pán Ježiš na Olivovej hore povedal „Otče, ak je možné odním odo mňa tento kalich – avšak nie moja ale Tvoja vôľa nech sa stane“. Tiež aj ten moment, keď Panna Mária povedala „Hľa služobnica Pána, nech sa mi stane podľa Tvojho slova“ aj „...a Tvoju dušu prenikne meč...“. Utrpenie a hlboké poníženie prijali Pán Ježiš a Panna Mária dobrovoľne – kvôli nám... Moja modlitba zvykne byť obohatená o slová „Ďakujem Ti Pane Ježišu“, „Ďakujem Ti Panna Mária“.</a:t>
            </a:r>
            <a:endParaRPr lang="cs-CZ" sz="1600" dirty="0">
              <a:latin typeface="Times New Roman" pitchFamily="18" charset="0"/>
              <a:cs typeface="Times New Roman" pitchFamily="18" charset="0"/>
            </a:endParaRPr>
          </a:p>
        </p:txBody>
      </p:sp>
      <p:cxnSp>
        <p:nvCxnSpPr>
          <p:cNvPr id="12" name="Zaoblená spojnica 11"/>
          <p:cNvCxnSpPr/>
          <p:nvPr/>
        </p:nvCxnSpPr>
        <p:spPr>
          <a:xfrm rot="5400000">
            <a:off x="2807804" y="2816932"/>
            <a:ext cx="1872208" cy="1656184"/>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Oválna bublina 12"/>
          <p:cNvSpPr/>
          <p:nvPr/>
        </p:nvSpPr>
        <p:spPr>
          <a:xfrm>
            <a:off x="4788024" y="1412776"/>
            <a:ext cx="2520280" cy="1152128"/>
          </a:xfrm>
          <a:prstGeom prst="wedgeEllipseCallout">
            <a:avLst>
              <a:gd name="adj1" fmla="val -55011"/>
              <a:gd name="adj2" fmla="val 60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smtClean="0">
                <a:solidFill>
                  <a:schemeClr val="tx1"/>
                </a:solidFill>
                <a:latin typeface="Times New Roman" pitchFamily="18" charset="0"/>
                <a:cs typeface="Times New Roman" pitchFamily="18" charset="0"/>
              </a:rPr>
              <a:t>Toto povedal nás Pán Ježíš Kristus ! </a:t>
            </a:r>
            <a:endParaRPr lang="cs-CZ" sz="1600" b="1" dirty="0">
              <a:solidFill>
                <a:schemeClr val="tx1"/>
              </a:solidFill>
              <a:latin typeface="Times New Roman" pitchFamily="18" charset="0"/>
              <a:cs typeface="Times New Roman" pitchFamily="18" charset="0"/>
            </a:endParaRPr>
          </a:p>
        </p:txBody>
      </p:sp>
      <p:pic>
        <p:nvPicPr>
          <p:cNvPr id="14" name="Picture 6" descr="http://mojazabava.wbl.sk/k14.gif"/>
          <p:cNvPicPr>
            <a:picLocks noChangeAspect="1" noChangeArrowheads="1" noCrop="1"/>
          </p:cNvPicPr>
          <p:nvPr/>
        </p:nvPicPr>
        <p:blipFill>
          <a:blip r:embed="rId3" cstate="print"/>
          <a:srcRect/>
          <a:stretch>
            <a:fillRect/>
          </a:stretch>
        </p:blipFill>
        <p:spPr bwMode="auto">
          <a:xfrm rot="20214077">
            <a:off x="1333492" y="2062700"/>
            <a:ext cx="1857363" cy="1857364"/>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blinds(horizontal)">
                                      <p:cBhvr>
                                        <p:cTn id="13" dur="500"/>
                                        <p:tgtEl>
                                          <p:spTgt spid="2560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anim calcmode="lin" valueType="num">
                                      <p:cBhvr>
                                        <p:cTn id="19" dur="2000" fill="hold"/>
                                        <p:tgtEl>
                                          <p:spTgt spid="13"/>
                                        </p:tgtEl>
                                        <p:attrNameLst>
                                          <p:attrName>ppt_w</p:attrName>
                                        </p:attrNameLst>
                                      </p:cBhvr>
                                      <p:tavLst>
                                        <p:tav tm="0" fmla="#ppt_w*sin(2.5*pi*$)">
                                          <p:val>
                                            <p:fltVal val="0"/>
                                          </p:val>
                                        </p:tav>
                                        <p:tav tm="100000">
                                          <p:val>
                                            <p:fltVal val="1"/>
                                          </p:val>
                                        </p:tav>
                                      </p:tavLst>
                                    </p:anim>
                                    <p:anim calcmode="lin" valueType="num">
                                      <p:cBhvr>
                                        <p:cTn id="2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1023958">
            <a:off x="479860" y="706781"/>
            <a:ext cx="4530777" cy="528168"/>
          </a:xfrm>
          <a:prstGeom prst="rect">
            <a:avLst/>
          </a:prstGeom>
        </p:spPr>
        <p:txBody>
          <a:bodyPr wrap="none">
            <a:prstTxWarp prst="textArchUp">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Ježišovo ukrižovanie a smrť</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Obdĺžnik 2"/>
          <p:cNvSpPr/>
          <p:nvPr/>
        </p:nvSpPr>
        <p:spPr>
          <a:xfrm>
            <a:off x="539552" y="2060848"/>
            <a:ext cx="5832648" cy="1354217"/>
          </a:xfrm>
          <a:prstGeom prst="rect">
            <a:avLst/>
          </a:prstGeom>
        </p:spPr>
        <p:txBody>
          <a:bodyPr wrap="square">
            <a:spAutoFit/>
          </a:bodyPr>
          <a:lstStyle/>
          <a:p>
            <a:r>
              <a:rPr lang="sk-SK" sz="1600" dirty="0" smtClean="0">
                <a:latin typeface="Times New Roman" pitchFamily="18" charset="0"/>
                <a:cs typeface="Times New Roman" pitchFamily="18" charset="0"/>
              </a:rPr>
              <a:t>Mk</a:t>
            </a:r>
            <a:r>
              <a:rPr lang="sk-SK" dirty="0" smtClean="0"/>
              <a:t> </a:t>
            </a:r>
            <a:r>
              <a:rPr lang="sk-SK" sz="1600" dirty="0" smtClean="0">
                <a:latin typeface="Times New Roman" pitchFamily="18" charset="0"/>
                <a:cs typeface="Times New Roman" pitchFamily="18" charset="0"/>
              </a:rPr>
              <a:t>15,20-32: po skončení bičovania vojaci dali Ježišovi znova jeho šaty a viedli ho na ukrižovanie.</a:t>
            </a:r>
            <a:r>
              <a:rPr lang="sk-SK" sz="1600" dirty="0" smtClean="0"/>
              <a:t> </a:t>
            </a:r>
          </a:p>
          <a:p>
            <a:r>
              <a:rPr lang="sk-SK" sz="1600" dirty="0" smtClean="0">
                <a:latin typeface="Times New Roman" pitchFamily="18" charset="0"/>
                <a:cs typeface="Times New Roman" pitchFamily="18" charset="0"/>
              </a:rPr>
              <a:t>Ježiš teda nedostal nijakú možnosť odvolať sa. </a:t>
            </a:r>
          </a:p>
          <a:p>
            <a:endParaRPr lang="sk-SK"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sp>
        <p:nvSpPr>
          <p:cNvPr id="5" name="Obdĺžnik 4"/>
          <p:cNvSpPr/>
          <p:nvPr/>
        </p:nvSpPr>
        <p:spPr>
          <a:xfrm>
            <a:off x="1043608" y="2852936"/>
            <a:ext cx="4572000" cy="5755422"/>
          </a:xfrm>
          <a:prstGeom prst="rect">
            <a:avLst/>
          </a:prstGeom>
        </p:spPr>
        <p:txBody>
          <a:bodyPr>
            <a:spAutoFit/>
          </a:bodyPr>
          <a:lstStyle/>
          <a:p>
            <a:r>
              <a:rPr lang="sk-SK" sz="1600" dirty="0" smtClean="0">
                <a:latin typeface="Times New Roman" pitchFamily="18" charset="0"/>
                <a:cs typeface="Times New Roman" pitchFamily="18" charset="0"/>
              </a:rPr>
              <a:t>Všetci štyria evanjelisti hovoria, že Ježiša viedli mimo mesta.</a:t>
            </a:r>
          </a:p>
          <a:p>
            <a:r>
              <a:rPr lang="sk-SK" sz="1600" dirty="0" smtClean="0">
                <a:latin typeface="Times New Roman" pitchFamily="18" charset="0"/>
                <a:cs typeface="Times New Roman" pitchFamily="18" charset="0"/>
              </a:rPr>
              <a:t> Židia poznali ukrižovanie ako trest za velezradu, avšak len v dobe pred Herodesom Veľkým. </a:t>
            </a:r>
            <a:r>
              <a:rPr lang="sk-SK" sz="1600" dirty="0" smtClean="0"/>
              <a:t>Vtedy </a:t>
            </a:r>
          </a:p>
          <a:p>
            <a:endParaRPr lang="sk-SK" sz="1600" b="1" dirty="0" smtClean="0">
              <a:latin typeface="Times New Roman" pitchFamily="18" charset="0"/>
              <a:cs typeface="Times New Roman" pitchFamily="18" charset="0"/>
            </a:endParaRPr>
          </a:p>
          <a:p>
            <a:r>
              <a:rPr lang="sk-SK" sz="1600" b="1" dirty="0" smtClean="0">
                <a:latin typeface="Times New Roman" pitchFamily="18" charset="0"/>
                <a:cs typeface="Times New Roman" pitchFamily="18" charset="0"/>
              </a:rPr>
              <a:t>Jestvovali rôzne druhy kríža:</a:t>
            </a:r>
            <a:r>
              <a:rPr lang="sk-SK" sz="1600" dirty="0" smtClean="0"/>
              <a:t> - </a:t>
            </a:r>
          </a:p>
          <a:p>
            <a:endParaRPr lang="sk-SK" sz="1600" dirty="0" smtClean="0"/>
          </a:p>
          <a:p>
            <a:r>
              <a:rPr lang="sk-SK" sz="1600" dirty="0" smtClean="0">
                <a:solidFill>
                  <a:srgbClr val="FF0000"/>
                </a:solidFill>
                <a:latin typeface="Times New Roman" pitchFamily="18" charset="0"/>
                <a:cs typeface="Times New Roman" pitchFamily="18" charset="0"/>
              </a:rPr>
              <a:t>crux immissa alebo capitata, tzv. latinský kríž, ktorý sa skladal zo štyroch ramien;</a:t>
            </a:r>
          </a:p>
          <a:p>
            <a:endParaRPr lang="sk-SK" sz="1600" dirty="0" smtClean="0">
              <a:solidFill>
                <a:srgbClr val="C00000"/>
              </a:solidFill>
              <a:latin typeface="Times New Roman" pitchFamily="18" charset="0"/>
              <a:cs typeface="Times New Roman" pitchFamily="18" charset="0"/>
            </a:endParaRPr>
          </a:p>
          <a:p>
            <a:r>
              <a:rPr lang="sk-SK" sz="1600" dirty="0" smtClean="0"/>
              <a:t> </a:t>
            </a:r>
            <a:r>
              <a:rPr lang="sk-SK" sz="1600" dirty="0" smtClean="0">
                <a:solidFill>
                  <a:srgbClr val="FF0000"/>
                </a:solidFill>
                <a:latin typeface="Times New Roman" pitchFamily="18" charset="0"/>
                <a:cs typeface="Times New Roman" pitchFamily="18" charset="0"/>
              </a:rPr>
              <a:t>crux commissa, ktorý mal tri ramená a podobal sa litere T;</a:t>
            </a:r>
          </a:p>
          <a:p>
            <a:endParaRPr lang="sk-SK" sz="1600" dirty="0" smtClean="0">
              <a:solidFill>
                <a:srgbClr val="FF0000"/>
              </a:solidFill>
              <a:latin typeface="Times New Roman" pitchFamily="18" charset="0"/>
              <a:cs typeface="Times New Roman" pitchFamily="18" charset="0"/>
            </a:endParaRPr>
          </a:p>
          <a:p>
            <a:r>
              <a:rPr lang="sk-SK" sz="1600" dirty="0" smtClean="0">
                <a:solidFill>
                  <a:srgbClr val="FF0000"/>
                </a:solidFill>
                <a:latin typeface="Times New Roman" pitchFamily="18" charset="0"/>
                <a:cs typeface="Times New Roman" pitchFamily="18" charset="0"/>
              </a:rPr>
              <a:t> crux decussata, zvaný kríž sv. Andreja, mal podobu litery X.</a:t>
            </a:r>
            <a:endParaRPr lang="cs-CZ" sz="1600" dirty="0" smtClean="0">
              <a:solidFill>
                <a:srgbClr val="FF0000"/>
              </a:solidFill>
              <a:latin typeface="Times New Roman" pitchFamily="18" charset="0"/>
              <a:cs typeface="Times New Roman" pitchFamily="18" charset="0"/>
            </a:endParaRPr>
          </a:p>
          <a:p>
            <a:endParaRPr lang="cs-CZ" sz="1600" dirty="0" smtClean="0">
              <a:solidFill>
                <a:srgbClr val="FF0000"/>
              </a:solidFill>
              <a:latin typeface="Times New Roman" pitchFamily="18" charset="0"/>
              <a:cs typeface="Times New Roman" pitchFamily="18" charset="0"/>
            </a:endParaRPr>
          </a:p>
          <a:p>
            <a:endParaRPr lang="sk-SK" sz="1600" dirty="0" smtClean="0">
              <a:solidFill>
                <a:srgbClr val="C00000"/>
              </a:solidFill>
              <a:latin typeface="Times New Roman" pitchFamily="18" charset="0"/>
              <a:cs typeface="Times New Roman" pitchFamily="18" charset="0"/>
            </a:endParaRPr>
          </a:p>
          <a:p>
            <a:endParaRPr lang="sk-SK" sz="1600" dirty="0" smtClean="0">
              <a:solidFill>
                <a:srgbClr val="C00000"/>
              </a:solidFill>
              <a:latin typeface="Times New Roman" pitchFamily="18" charset="0"/>
              <a:cs typeface="Times New Roman" pitchFamily="18" charset="0"/>
            </a:endParaRPr>
          </a:p>
          <a:p>
            <a:endParaRPr lang="cs-CZ" sz="1600" dirty="0" smtClean="0">
              <a:solidFill>
                <a:srgbClr val="C00000"/>
              </a:solidFill>
              <a:latin typeface="Times New Roman" pitchFamily="18" charset="0"/>
              <a:cs typeface="Times New Roman" pitchFamily="18" charset="0"/>
            </a:endParaRPr>
          </a:p>
          <a:p>
            <a:endParaRPr lang="cs-CZ" sz="1600" b="1" dirty="0" smtClean="0">
              <a:latin typeface="Times New Roman" pitchFamily="18" charset="0"/>
              <a:cs typeface="Times New Roman" pitchFamily="18" charset="0"/>
            </a:endParaRPr>
          </a:p>
          <a:p>
            <a:endParaRPr lang="sk-SK" sz="1600" dirty="0" smtClean="0">
              <a:latin typeface="Times New Roman" pitchFamily="18" charset="0"/>
              <a:cs typeface="Times New Roman" pitchFamily="18" charset="0"/>
            </a:endParaRPr>
          </a:p>
          <a:p>
            <a:endParaRPr lang="sk-SK"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pic>
        <p:nvPicPr>
          <p:cNvPr id="26629" name="Picture 5" descr="http://images.niceartgallery.com/image/data/709/709406.jpg"/>
          <p:cNvPicPr>
            <a:picLocks noChangeAspect="1" noChangeArrowheads="1"/>
          </p:cNvPicPr>
          <p:nvPr/>
        </p:nvPicPr>
        <p:blipFill>
          <a:blip r:embed="rId2" cstate="print"/>
          <a:srcRect/>
          <a:stretch>
            <a:fillRect/>
          </a:stretch>
        </p:blipFill>
        <p:spPr bwMode="auto">
          <a:xfrm rot="565798">
            <a:off x="6360184" y="536082"/>
            <a:ext cx="1821994" cy="2640571"/>
          </a:xfrm>
          <a:prstGeom prst="rect">
            <a:avLst/>
          </a:prstGeom>
          <a:ln>
            <a:noFill/>
          </a:ln>
          <a:effectLst>
            <a:glow rad="101600">
              <a:schemeClr val="accent1">
                <a:satMod val="175000"/>
                <a:alpha val="40000"/>
              </a:schemeClr>
            </a:glow>
            <a:softEdge rad="112500"/>
          </a:effectLst>
        </p:spPr>
      </p:pic>
      <p:cxnSp>
        <p:nvCxnSpPr>
          <p:cNvPr id="12" name="Rovná spojovacia šípka 11"/>
          <p:cNvCxnSpPr/>
          <p:nvPr/>
        </p:nvCxnSpPr>
        <p:spPr>
          <a:xfrm flipV="1">
            <a:off x="5148064" y="1700808"/>
            <a:ext cx="1368152" cy="3024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631" name="Picture 7" descr="http://justina.media.gloria.tv/j/fz/media-441851-2.jpg"/>
          <p:cNvPicPr>
            <a:picLocks noChangeAspect="1" noChangeArrowheads="1"/>
          </p:cNvPicPr>
          <p:nvPr/>
        </p:nvPicPr>
        <p:blipFill>
          <a:blip r:embed="rId3" cstate="print"/>
          <a:srcRect/>
          <a:stretch>
            <a:fillRect/>
          </a:stretch>
        </p:blipFill>
        <p:spPr bwMode="auto">
          <a:xfrm rot="21126069">
            <a:off x="5940152" y="3501008"/>
            <a:ext cx="2276872" cy="2732247"/>
          </a:xfrm>
          <a:prstGeom prst="rect">
            <a:avLst/>
          </a:prstGeom>
          <a:ln>
            <a:noFill/>
          </a:ln>
          <a:effectLst>
            <a:glow rad="101600">
              <a:schemeClr val="accent1">
                <a:satMod val="175000"/>
                <a:alpha val="40000"/>
              </a:schemeClr>
            </a:glow>
            <a:softEdge rad="112500"/>
          </a:effectLst>
        </p:spPr>
      </p:pic>
      <p:pic>
        <p:nvPicPr>
          <p:cNvPr id="14" name="Picture 2" descr="http://mojazabava.wbl.sk/CAWDKBWF.gif"/>
          <p:cNvPicPr>
            <a:picLocks noChangeAspect="1" noChangeArrowheads="1" noCrop="1"/>
          </p:cNvPicPr>
          <p:nvPr/>
        </p:nvPicPr>
        <p:blipFill>
          <a:blip r:embed="rId4" cstate="print"/>
          <a:srcRect/>
          <a:stretch>
            <a:fillRect/>
          </a:stretch>
        </p:blipFill>
        <p:spPr bwMode="auto">
          <a:xfrm rot="20234313">
            <a:off x="3390055" y="577718"/>
            <a:ext cx="3158292" cy="853817"/>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662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mediacentrum.sk/gallery/630/1694631.jpg"/>
          <p:cNvPicPr>
            <a:picLocks noChangeAspect="1" noChangeArrowheads="1"/>
          </p:cNvPicPr>
          <p:nvPr/>
        </p:nvPicPr>
        <p:blipFill>
          <a:blip r:embed="rId2" cstate="print"/>
          <a:srcRect/>
          <a:stretch>
            <a:fillRect/>
          </a:stretch>
        </p:blipFill>
        <p:spPr bwMode="auto">
          <a:xfrm rot="1363126">
            <a:off x="4546678" y="906212"/>
            <a:ext cx="3768502" cy="2117540"/>
          </a:xfrm>
          <a:prstGeom prst="rect">
            <a:avLst/>
          </a:prstGeom>
          <a:ln>
            <a:noFill/>
          </a:ln>
          <a:effectLst>
            <a:glow rad="101600">
              <a:schemeClr val="accent1">
                <a:satMod val="175000"/>
                <a:alpha val="40000"/>
              </a:schemeClr>
            </a:glow>
            <a:softEdge rad="112500"/>
          </a:effectLst>
        </p:spPr>
      </p:pic>
      <p:sp>
        <p:nvSpPr>
          <p:cNvPr id="3" name="Obdĺžnik 2"/>
          <p:cNvSpPr/>
          <p:nvPr/>
        </p:nvSpPr>
        <p:spPr>
          <a:xfrm rot="20623422">
            <a:off x="1193730" y="226406"/>
            <a:ext cx="5527238" cy="833972"/>
          </a:xfrm>
          <a:prstGeom prst="rect">
            <a:avLst/>
          </a:prstGeom>
        </p:spPr>
        <p:txBody>
          <a:bodyPr wrap="none">
            <a:prstTxWarp prst="textArchDown">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Ježišovo snímanie z kríža</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Obdĺžnik 3"/>
          <p:cNvSpPr/>
          <p:nvPr/>
        </p:nvSpPr>
        <p:spPr>
          <a:xfrm>
            <a:off x="683568" y="3429000"/>
            <a:ext cx="5760640" cy="2800767"/>
          </a:xfrm>
          <a:prstGeom prst="rect">
            <a:avLst/>
          </a:prstGeom>
        </p:spPr>
        <p:txBody>
          <a:bodyPr wrap="square">
            <a:spAutoFit/>
          </a:bodyPr>
          <a:lstStyle/>
          <a:p>
            <a:r>
              <a:rPr lang="cs-CZ" sz="1600" dirty="0" smtClean="0">
                <a:latin typeface="Times New Roman" pitchFamily="18" charset="0"/>
                <a:cs typeface="Times New Roman" pitchFamily="18" charset="0"/>
              </a:rPr>
              <a:t>My ako kresťania vieme, že sme vyzvaní niesť svoj kríž („</a:t>
            </a:r>
            <a:r>
              <a:rPr lang="cs-CZ" sz="1600" i="1" dirty="0" smtClean="0">
                <a:latin typeface="Times New Roman" pitchFamily="18" charset="0"/>
                <a:cs typeface="Times New Roman" pitchFamily="18" charset="0"/>
              </a:rPr>
              <a:t>Kto neberie svoj kríž a nenasleduje ma, nie je ma hoden.</a:t>
            </a:r>
            <a:r>
              <a:rPr lang="cs-CZ" sz="1600" dirty="0" smtClean="0">
                <a:latin typeface="Times New Roman" pitchFamily="18" charset="0"/>
                <a:cs typeface="Times New Roman" pitchFamily="18" charset="0"/>
              </a:rPr>
              <a:t>“ </a:t>
            </a:r>
            <a:r>
              <a:rPr lang="cs-CZ" sz="1600" b="1" dirty="0" smtClean="0">
                <a:latin typeface="Times New Roman" pitchFamily="18" charset="0"/>
                <a:cs typeface="Times New Roman" pitchFamily="18" charset="0"/>
              </a:rPr>
              <a:t>Mt 10, 38</a:t>
            </a:r>
            <a:r>
              <a:rPr lang="cs-CZ" sz="1600" dirty="0" smtClean="0">
                <a:latin typeface="Times New Roman" pitchFamily="18" charset="0"/>
                <a:cs typeface="Times New Roman" pitchFamily="18" charset="0"/>
              </a:rPr>
              <a:t>; alebo „</a:t>
            </a:r>
            <a:r>
              <a:rPr lang="cs-CZ" sz="1600" i="1" dirty="0" smtClean="0">
                <a:latin typeface="Times New Roman" pitchFamily="18" charset="0"/>
                <a:cs typeface="Times New Roman" pitchFamily="18" charset="0"/>
              </a:rPr>
              <a:t>Kto chce ísť za mnou, nech zoprie sám seba, vezme každý deň svoj kríž a nasleduje ma.</a:t>
            </a:r>
            <a:r>
              <a:rPr lang="cs-CZ" sz="1600" dirty="0" smtClean="0">
                <a:latin typeface="Times New Roman" pitchFamily="18" charset="0"/>
                <a:cs typeface="Times New Roman" pitchFamily="18" charset="0"/>
              </a:rPr>
              <a:t>“ </a:t>
            </a:r>
            <a:r>
              <a:rPr lang="cs-CZ" sz="1600" b="1" dirty="0" smtClean="0">
                <a:latin typeface="Times New Roman" pitchFamily="18" charset="0"/>
                <a:cs typeface="Times New Roman" pitchFamily="18" charset="0"/>
              </a:rPr>
              <a:t>Lk 9, 23</a:t>
            </a:r>
            <a:r>
              <a:rPr lang="cs-CZ" sz="1600" dirty="0" smtClean="0">
                <a:latin typeface="Times New Roman" pitchFamily="18" charset="0"/>
                <a:cs typeface="Times New Roman" pitchFamily="18" charset="0"/>
              </a:rPr>
              <a:t>) a tiež vieme, že tým, čo milujú Boha, všetko slúži na dobré (porov. </a:t>
            </a:r>
            <a:r>
              <a:rPr lang="cs-CZ" sz="1600" b="1" dirty="0" smtClean="0">
                <a:latin typeface="Times New Roman" pitchFamily="18" charset="0"/>
                <a:cs typeface="Times New Roman" pitchFamily="18" charset="0"/>
              </a:rPr>
              <a:t>Rim 8, 28</a:t>
            </a:r>
            <a:r>
              <a:rPr lang="cs-CZ" sz="1600" dirty="0" smtClean="0">
                <a:latin typeface="Times New Roman" pitchFamily="18" charset="0"/>
                <a:cs typeface="Times New Roman" pitchFamily="18" charset="0"/>
              </a:rPr>
              <a:t>). Vedomie týchto skutočností tvorí základ </a:t>
            </a:r>
            <a:r>
              <a:rPr lang="cs-CZ" sz="1600" b="1" dirty="0" smtClean="0">
                <a:latin typeface="Times New Roman" pitchFamily="18" charset="0"/>
                <a:cs typeface="Times New Roman" pitchFamily="18" charset="0"/>
              </a:rPr>
              <a:t>teológie kríža</a:t>
            </a:r>
            <a:r>
              <a:rPr lang="cs-CZ" sz="1600" dirty="0" smtClean="0">
                <a:latin typeface="Times New Roman" pitchFamily="18" charset="0"/>
                <a:cs typeface="Times New Roman" pitchFamily="18" charset="0"/>
              </a:rPr>
              <a:t>.</a:t>
            </a:r>
          </a:p>
          <a:p>
            <a:r>
              <a:rPr lang="cs-CZ" sz="1600" dirty="0" smtClean="0">
                <a:latin typeface="Times New Roman" pitchFamily="18" charset="0"/>
                <a:cs typeface="Times New Roman" pitchFamily="18" charset="0"/>
              </a:rPr>
              <a:t>Mnohí z nás sa usilujeme niesť kríž sami. A často sa nám podlamujú kolená, a preto pod ťarchou padáme. Pamätajme, že každý jeden z nás žije svoju krížovú cestu. A </a:t>
            </a:r>
            <a:r>
              <a:rPr lang="cs-CZ" sz="1600" b="1" dirty="0" smtClean="0">
                <a:latin typeface="Times New Roman" pitchFamily="18" charset="0"/>
                <a:cs typeface="Times New Roman" pitchFamily="18" charset="0"/>
              </a:rPr>
              <a:t>každý z nás by teda mal mať svojho Šimona z Cyrény</a:t>
            </a:r>
            <a:r>
              <a:rPr lang="cs-CZ" sz="1600" dirty="0" smtClean="0">
                <a:latin typeface="Times New Roman" pitchFamily="18" charset="0"/>
                <a:cs typeface="Times New Roman" pitchFamily="18" charset="0"/>
              </a:rPr>
              <a:t>, ktorý by pomohol niesť náš kríž. Máte takého Šimona?</a:t>
            </a:r>
            <a:endParaRPr lang="cs-CZ" sz="1600" dirty="0">
              <a:latin typeface="Times New Roman" pitchFamily="18" charset="0"/>
              <a:cs typeface="Times New Roman" pitchFamily="18" charset="0"/>
            </a:endParaRPr>
          </a:p>
        </p:txBody>
      </p:sp>
      <p:cxnSp>
        <p:nvCxnSpPr>
          <p:cNvPr id="6" name="Rovná spojovacia šípka 5"/>
          <p:cNvCxnSpPr/>
          <p:nvPr/>
        </p:nvCxnSpPr>
        <p:spPr>
          <a:xfrm flipV="1">
            <a:off x="4572000" y="2204864"/>
            <a:ext cx="2376264"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álna bublina 7"/>
          <p:cNvSpPr/>
          <p:nvPr/>
        </p:nvSpPr>
        <p:spPr>
          <a:xfrm rot="2170555">
            <a:off x="6856863" y="233307"/>
            <a:ext cx="2127017" cy="15668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smtClean="0">
                <a:solidFill>
                  <a:schemeClr val="tx1"/>
                </a:solidFill>
                <a:latin typeface="Times New Roman" pitchFamily="18" charset="0"/>
                <a:cs typeface="Times New Roman" pitchFamily="18" charset="0"/>
              </a:rPr>
              <a:t>Toto povedal Náš jediný človek Náš Pán Ježiš Kristus? </a:t>
            </a:r>
            <a:endParaRPr lang="cs-CZ" sz="1600" b="1" dirty="0">
              <a:solidFill>
                <a:schemeClr val="tx1"/>
              </a:solidFill>
              <a:latin typeface="Times New Roman" pitchFamily="18" charset="0"/>
              <a:cs typeface="Times New Roman" pitchFamily="18" charset="0"/>
            </a:endParaRPr>
          </a:p>
        </p:txBody>
      </p:sp>
      <p:pic>
        <p:nvPicPr>
          <p:cNvPr id="10" name="Picture 4" descr="http://mojazabava.wbl.sk/Barra2520flor.gif"/>
          <p:cNvPicPr>
            <a:picLocks noChangeAspect="1" noChangeArrowheads="1" noCrop="1"/>
          </p:cNvPicPr>
          <p:nvPr/>
        </p:nvPicPr>
        <p:blipFill>
          <a:blip r:embed="rId3" cstate="print"/>
          <a:srcRect/>
          <a:stretch>
            <a:fillRect/>
          </a:stretch>
        </p:blipFill>
        <p:spPr bwMode="auto">
          <a:xfrm>
            <a:off x="4000496" y="5857892"/>
            <a:ext cx="4286250" cy="790576"/>
          </a:xfrm>
          <a:prstGeom prst="rect">
            <a:avLst/>
          </a:prstGeom>
          <a:noFill/>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851920" y="692696"/>
            <a:ext cx="1998496" cy="461665"/>
          </a:xfrm>
          <a:prstGeom prst="rect">
            <a:avLst/>
          </a:prstGeom>
        </p:spPr>
        <p:txBody>
          <a:bodyPr wrap="none">
            <a:prstTxWarp prst="textArchUp">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Pohreb Ježiša</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8674" name="Picture 2" descr="http://www.michalovskespravy.sk/files/cy8xqn3e0ny8j6ex.JPG"/>
          <p:cNvPicPr>
            <a:picLocks noChangeAspect="1" noChangeArrowheads="1"/>
          </p:cNvPicPr>
          <p:nvPr/>
        </p:nvPicPr>
        <p:blipFill>
          <a:blip r:embed="rId2" cstate="print"/>
          <a:srcRect/>
          <a:stretch>
            <a:fillRect/>
          </a:stretch>
        </p:blipFill>
        <p:spPr bwMode="auto">
          <a:xfrm>
            <a:off x="899592" y="1196752"/>
            <a:ext cx="7380312" cy="4952054"/>
          </a:xfrm>
          <a:prstGeom prst="rect">
            <a:avLst/>
          </a:prstGeom>
          <a:ln>
            <a:noFill/>
          </a:ln>
          <a:effectLst>
            <a:glow rad="101600">
              <a:schemeClr val="accent1">
                <a:satMod val="175000"/>
                <a:alpha val="40000"/>
              </a:schemeClr>
            </a:glow>
            <a:softEdge rad="112500"/>
          </a:effectLst>
        </p:spPr>
      </p:pic>
      <p:pic>
        <p:nvPicPr>
          <p:cNvPr id="10242" name="Picture 2" descr="http://mojazabava.wbl.sk/divisoriouccellini.gif"/>
          <p:cNvPicPr>
            <a:picLocks noChangeAspect="1" noChangeArrowheads="1" noCrop="1"/>
          </p:cNvPicPr>
          <p:nvPr/>
        </p:nvPicPr>
        <p:blipFill>
          <a:blip r:embed="rId3" cstate="print"/>
          <a:srcRect/>
          <a:stretch>
            <a:fillRect/>
          </a:stretch>
        </p:blipFill>
        <p:spPr bwMode="auto">
          <a:xfrm rot="19340351">
            <a:off x="-181596" y="1423153"/>
            <a:ext cx="3810000" cy="704851"/>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additive="base">
                                        <p:cTn id="14" dur="5000" fill="hold"/>
                                        <p:tgtEl>
                                          <p:spTgt spid="28674"/>
                                        </p:tgtEl>
                                        <p:attrNameLst>
                                          <p:attrName>ppt_x</p:attrName>
                                        </p:attrNameLst>
                                      </p:cBhvr>
                                      <p:tavLst>
                                        <p:tav tm="0">
                                          <p:val>
                                            <p:strVal val="#ppt_x"/>
                                          </p:val>
                                        </p:tav>
                                        <p:tav tm="100000">
                                          <p:val>
                                            <p:strVal val="#ppt_x"/>
                                          </p:val>
                                        </p:tav>
                                      </p:tavLst>
                                    </p:anim>
                                    <p:anim calcmode="lin" valueType="num">
                                      <p:cBhvr additive="base">
                                        <p:cTn id="15" dur="50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827584" y="404664"/>
            <a:ext cx="4248472" cy="6740307"/>
          </a:xfrm>
          <a:prstGeom prst="rect">
            <a:avLst/>
          </a:prstGeom>
        </p:spPr>
        <p:txBody>
          <a:bodyPr wrap="square">
            <a:spAutoFit/>
          </a:bodyPr>
          <a:lstStyle/>
          <a:p>
            <a:r>
              <a:rPr lang="cs-CZ" sz="1600" dirty="0" smtClean="0">
                <a:latin typeface="Times New Roman" pitchFamily="18" charset="0"/>
                <a:cs typeface="Times New Roman" pitchFamily="18" charset="0"/>
              </a:rPr>
              <a:t>Mnohé židovské rodiny pochovávali mŕtvych v jaskyniach alebo v hrobkách vytesaných do mäkkého kameňa, ktorý sa bežne nachádza v mnohých častiach Izraela.</a:t>
            </a:r>
          </a:p>
          <a:p>
            <a:r>
              <a:rPr lang="cs-CZ" sz="1600" dirty="0" smtClean="0">
                <a:latin typeface="Times New Roman" pitchFamily="18" charset="0"/>
                <a:cs typeface="Times New Roman" pitchFamily="18" charset="0"/>
              </a:rPr>
              <a:t> Ježiš bol pochovaný v hrobke vytesanej do skalného masívu.</a:t>
            </a:r>
          </a:p>
          <a:p>
            <a:r>
              <a:rPr lang="cs-CZ" sz="1600" dirty="0" smtClean="0">
                <a:latin typeface="Times New Roman" pitchFamily="18" charset="0"/>
                <a:cs typeface="Times New Roman" pitchFamily="18" charset="0"/>
              </a:rPr>
              <a:t>Takáto hrobka mala zvyčajne úzky vchod. Vnútri bolo do kameňa vytesaných niekoľko výklenkov podobných laviciam, kde sa ukladali telá zosnulých členov rodiny</a:t>
            </a:r>
            <a:r>
              <a:rPr lang="cs-CZ" sz="1600" b="1" dirty="0" smtClean="0">
                <a:latin typeface="Times New Roman" pitchFamily="18" charset="0"/>
                <a:cs typeface="Times New Roman" pitchFamily="18" charset="0"/>
              </a:rPr>
              <a:t>. V Ježišovej dobe bolo zvykom</a:t>
            </a:r>
            <a:r>
              <a:rPr lang="cs-CZ" sz="1600" dirty="0" smtClean="0">
                <a:latin typeface="Times New Roman" pitchFamily="18" charset="0"/>
                <a:cs typeface="Times New Roman" pitchFamily="18" charset="0"/>
              </a:rPr>
              <a:t>, že keď sa telo rozložilo, suché kosti sa pozbierali a uložili do kamennej urny nazývanej osárium alebo kostnica. Takto rodina vytvorila miesto, aby v hrobke mohli byť pochovaní ďalší členovia rodiny.</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Mojžišov Zákon nedovoľoval Židom, aby v sabatný odpočinok robili prípravy na pohreb. Keďže Ježiš zomrel asi tri hodiny pred začiatkom sabatu, Jozef z Arimatie a ďalší ho pochovali bez toho, aby dokončili všetky potrebné prípravy. </a:t>
            </a:r>
          </a:p>
          <a:p>
            <a:r>
              <a:rPr lang="cs-CZ" sz="1600" dirty="0" smtClean="0">
                <a:latin typeface="Times New Roman" pitchFamily="18" charset="0"/>
                <a:cs typeface="Times New Roman" pitchFamily="18" charset="0"/>
              </a:rPr>
              <a:t> Preto niektoré ženy išli po skončení sabatu k Ježišovej hrobke a chce-li proces prípravy tela dokončiť. </a:t>
            </a:r>
          </a:p>
          <a:p>
            <a:endParaRPr lang="cs-CZ" sz="1600" dirty="0" smtClean="0">
              <a:latin typeface="Times New Roman" pitchFamily="18" charset="0"/>
              <a:cs typeface="Times New Roman" pitchFamily="18" charset="0"/>
            </a:endParaRPr>
          </a:p>
          <a:p>
            <a:endParaRPr lang="sk-SK"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pic>
        <p:nvPicPr>
          <p:cNvPr id="29698" name="Picture 2" descr="http://www.jw.org/assets/m/w13/20130301/w13_20130301.art/2013165_univ_cnt_2_lg.jpg"/>
          <p:cNvPicPr>
            <a:picLocks noChangeAspect="1" noChangeArrowheads="1"/>
          </p:cNvPicPr>
          <p:nvPr/>
        </p:nvPicPr>
        <p:blipFill>
          <a:blip r:embed="rId2" cstate="print"/>
          <a:srcRect/>
          <a:stretch>
            <a:fillRect/>
          </a:stretch>
        </p:blipFill>
        <p:spPr bwMode="auto">
          <a:xfrm rot="666205">
            <a:off x="5175439" y="2874116"/>
            <a:ext cx="3649644" cy="3666778"/>
          </a:xfrm>
          <a:prstGeom prst="rect">
            <a:avLst/>
          </a:prstGeom>
          <a:ln>
            <a:noFill/>
          </a:ln>
          <a:effectLst>
            <a:softEdge rad="112500"/>
          </a:effectLst>
        </p:spPr>
      </p:pic>
      <p:pic>
        <p:nvPicPr>
          <p:cNvPr id="9218" name="Picture 2" descr="http://mojazabava.wbl.sk/divisoss.gif"/>
          <p:cNvPicPr>
            <a:picLocks noChangeAspect="1" noChangeArrowheads="1" noCrop="1"/>
          </p:cNvPicPr>
          <p:nvPr/>
        </p:nvPicPr>
        <p:blipFill>
          <a:blip r:embed="rId3" cstate="print"/>
          <a:srcRect/>
          <a:stretch>
            <a:fillRect/>
          </a:stretch>
        </p:blipFill>
        <p:spPr bwMode="auto">
          <a:xfrm rot="1191559">
            <a:off x="4773398" y="604667"/>
            <a:ext cx="3810000" cy="1428750"/>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checkerboard(across)">
                                      <p:cBhvr>
                                        <p:cTn id="11" dur="500"/>
                                        <p:tgtEl>
                                          <p:spTgt spid="2969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randombar(horizontal)">
                                      <p:cBhvr>
                                        <p:cTn id="1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446115">
            <a:off x="2563413" y="755880"/>
            <a:ext cx="4341253" cy="400110"/>
          </a:xfrm>
          <a:prstGeom prst="rect">
            <a:avLst/>
          </a:prstGeom>
        </p:spPr>
        <p:txBody>
          <a:bodyPr wrap="none">
            <a:prstTxWarp prst="textArchDown">
              <a:avLst/>
            </a:prstTxWarp>
            <a:spAutoFit/>
          </a:bodyPr>
          <a:lstStyle/>
          <a:p>
            <a:r>
              <a:rPr lang="cs-C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Sviatok Sedembolestnej Panny Márie </a:t>
            </a:r>
            <a:endParaRPr lang="cs-C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026" name="Picture 2" descr="http://img.sk.prg.cmestatic.com/media/images/original/Sep2008/2001835.jpg"/>
          <p:cNvPicPr>
            <a:picLocks noChangeAspect="1" noChangeArrowheads="1"/>
          </p:cNvPicPr>
          <p:nvPr/>
        </p:nvPicPr>
        <p:blipFill>
          <a:blip r:embed="rId2" cstate="print"/>
          <a:srcRect/>
          <a:stretch>
            <a:fillRect/>
          </a:stretch>
        </p:blipFill>
        <p:spPr bwMode="auto">
          <a:xfrm rot="316822">
            <a:off x="5475809" y="1741394"/>
            <a:ext cx="2636652" cy="4114404"/>
          </a:xfrm>
          <a:prstGeom prst="rect">
            <a:avLst/>
          </a:prstGeom>
          <a:ln>
            <a:noFill/>
          </a:ln>
          <a:effectLst>
            <a:glow rad="101600">
              <a:schemeClr val="accent1">
                <a:satMod val="175000"/>
                <a:alpha val="40000"/>
              </a:schemeClr>
            </a:glow>
            <a:softEdge rad="112500"/>
          </a:effectLst>
        </p:spPr>
      </p:pic>
      <p:sp>
        <p:nvSpPr>
          <p:cNvPr id="4" name="Obdĺžnik 3"/>
          <p:cNvSpPr/>
          <p:nvPr/>
        </p:nvSpPr>
        <p:spPr>
          <a:xfrm>
            <a:off x="755576" y="1844824"/>
            <a:ext cx="4572000" cy="4801314"/>
          </a:xfrm>
          <a:prstGeom prst="rect">
            <a:avLst/>
          </a:prstGeom>
        </p:spPr>
        <p:txBody>
          <a:bodyPr>
            <a:spAutoFit/>
          </a:bodyPr>
          <a:lstStyle/>
          <a:p>
            <a:r>
              <a:rPr lang="cs-CZ" dirty="0" smtClean="0"/>
              <a:t> </a:t>
            </a:r>
            <a:r>
              <a:rPr lang="cs-CZ" sz="1600" dirty="0" smtClean="0">
                <a:latin typeface="Times New Roman" pitchFamily="18" charset="0"/>
                <a:cs typeface="Times New Roman" pitchFamily="18" charset="0"/>
              </a:rPr>
              <a:t>Za hlavnú Patrónku Slovenska, si Slovensko a Katolícka cirkev pripomínajú 15. septembra.</a:t>
            </a:r>
            <a:r>
              <a:rPr lang="cs-CZ" sz="1600" dirty="0" smtClean="0"/>
              <a:t> </a:t>
            </a:r>
          </a:p>
          <a:p>
            <a:r>
              <a:rPr lang="cs-CZ" sz="1600" dirty="0" smtClean="0">
                <a:latin typeface="Times New Roman" pitchFamily="18" charset="0"/>
                <a:cs typeface="Times New Roman" pitchFamily="18" charset="0"/>
              </a:rPr>
              <a:t> Pre celú Cirkev ho však ustanovil až pápež Benedikt XIII. roku 1727 a zároveň povolil, aby sa Panna Mária Sedembolestná uctievala ako Patrónka Slovenska.</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 Sedem je v biblickej reči symbolickým číslom a znamená plnosť.</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 Mariánski ctitelia vymenúvajú aspoň sedem      najznámejších bolestí Božej Matky.</a:t>
            </a:r>
          </a:p>
          <a:p>
            <a:endParaRPr lang="sk-SK" sz="1600" dirty="0" smtClean="0">
              <a:latin typeface="Times New Roman" pitchFamily="18" charset="0"/>
              <a:cs typeface="Times New Roman" pitchFamily="18" charset="0"/>
            </a:endParaRPr>
          </a:p>
          <a:p>
            <a:endParaRPr lang="cs-CZ" sz="1600" dirty="0" smtClean="0">
              <a:latin typeface="Times New Roman" pitchFamily="18" charset="0"/>
              <a:cs typeface="Times New Roman" pitchFamily="18" charset="0"/>
            </a:endParaRPr>
          </a:p>
          <a:p>
            <a:endParaRPr lang="sk-SK" sz="1600" dirty="0" smtClean="0">
              <a:latin typeface="Times New Roman" pitchFamily="18" charset="0"/>
              <a:cs typeface="Times New Roman" pitchFamily="18" charset="0"/>
            </a:endParaRPr>
          </a:p>
          <a:p>
            <a:endParaRPr lang="cs-CZ" sz="1600" dirty="0" smtClean="0">
              <a:latin typeface="Times New Roman" pitchFamily="18" charset="0"/>
              <a:cs typeface="Times New Roman" pitchFamily="18" charset="0"/>
            </a:endParaRPr>
          </a:p>
          <a:p>
            <a:endParaRPr lang="sk-SK" sz="1600" dirty="0" smtClean="0">
              <a:latin typeface="Times New Roman" pitchFamily="18" charset="0"/>
              <a:cs typeface="Times New Roman" pitchFamily="18" charset="0"/>
            </a:endParaRPr>
          </a:p>
          <a:p>
            <a:endParaRPr lang="cs-CZ"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pic>
        <p:nvPicPr>
          <p:cNvPr id="8194" name="Picture 2" descr="http://mojazabava.wbl.sk/bargt.gif"/>
          <p:cNvPicPr>
            <a:picLocks noChangeAspect="1" noChangeArrowheads="1" noCrop="1"/>
          </p:cNvPicPr>
          <p:nvPr/>
        </p:nvPicPr>
        <p:blipFill>
          <a:blip r:embed="rId3" cstate="print"/>
          <a:srcRect/>
          <a:stretch>
            <a:fillRect/>
          </a:stretch>
        </p:blipFill>
        <p:spPr bwMode="auto">
          <a:xfrm>
            <a:off x="683568" y="5517232"/>
            <a:ext cx="7626933" cy="936104"/>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0" fill="hold"/>
                                        <p:tgtEl>
                                          <p:spTgt spid="1026"/>
                                        </p:tgtEl>
                                        <p:attrNameLst>
                                          <p:attrName>ppt_x</p:attrName>
                                        </p:attrNameLst>
                                      </p:cBhvr>
                                      <p:tavLst>
                                        <p:tav tm="0">
                                          <p:val>
                                            <p:strVal val="#ppt_x"/>
                                          </p:val>
                                        </p:tav>
                                        <p:tav tm="100000">
                                          <p:val>
                                            <p:strVal val="#ppt_x"/>
                                          </p:val>
                                        </p:tav>
                                      </p:tavLst>
                                    </p:anim>
                                    <p:anim calcmode="lin" valueType="num">
                                      <p:cBhvr additive="base">
                                        <p:cTn id="20"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rot="21059069">
            <a:off x="1475656" y="1052736"/>
            <a:ext cx="5760640" cy="400110"/>
          </a:xfrm>
          <a:prstGeom prst="rect">
            <a:avLst/>
          </a:prstGeom>
          <a:noFill/>
        </p:spPr>
        <p:txBody>
          <a:bodyPr wrap="square" rtlCol="0">
            <a:prstTxWarp prst="textArchUp">
              <a:avLst/>
            </a:prstTxWarp>
            <a:spAutoFit/>
          </a:bodyPr>
          <a:lstStyle/>
          <a:p>
            <a:r>
              <a:rPr lang="sk-SK"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Bolesti sedembolestnej Panny Márie </a:t>
            </a:r>
            <a:endParaRPr lang="cs-C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Obdĺžnik 2"/>
          <p:cNvSpPr/>
          <p:nvPr/>
        </p:nvSpPr>
        <p:spPr>
          <a:xfrm>
            <a:off x="539552" y="2348880"/>
            <a:ext cx="8136904" cy="3354765"/>
          </a:xfrm>
          <a:prstGeom prst="rect">
            <a:avLst/>
          </a:prstGeom>
        </p:spPr>
        <p:txBody>
          <a:bodyPr wrap="square">
            <a:spAutoFit/>
          </a:bodyPr>
          <a:lstStyle/>
          <a:p>
            <a:pPr marL="342900" indent="-342900">
              <a:buAutoNum type="arabicPeriod"/>
            </a:pPr>
            <a:r>
              <a:rPr lang="cs-CZ" sz="1600" dirty="0" smtClean="0">
                <a:latin typeface="Times New Roman" pitchFamily="18" charset="0"/>
                <a:cs typeface="Times New Roman" pitchFamily="18" charset="0"/>
              </a:rPr>
              <a:t>Prvou je proroctvo Simeona, ktorý jej na 40. deň po narodení Ježiša predpovedal ťažkú budúcnosť Božieho Syna a aj to, že "jej vlastnú dušu prenikne meč".</a:t>
            </a:r>
          </a:p>
          <a:p>
            <a:pPr marL="342900" indent="-342900">
              <a:buAutoNum type="arabicPeriod"/>
            </a:pPr>
            <a:endParaRPr lang="sk-SK" sz="1600" dirty="0" smtClean="0">
              <a:latin typeface="Times New Roman" pitchFamily="18" charset="0"/>
              <a:cs typeface="Times New Roman" pitchFamily="18" charset="0"/>
            </a:endParaRPr>
          </a:p>
          <a:p>
            <a:pPr marL="342900" indent="-342900">
              <a:buAutoNum type="arabicPeriod"/>
            </a:pPr>
            <a:r>
              <a:rPr lang="sk-SK"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Druhýkrát Mária trpela, keď musela s dieťaťom utekať do Egypta pred Herodesom, ktorý dal v strachu pred novým kráľom vyvraždiť v Betleheme a na okolí všetkých chlapcov mladších ako dvojročných. </a:t>
            </a:r>
          </a:p>
          <a:p>
            <a:pPr marL="342900" indent="-342900">
              <a:buAutoNum type="arabicPeriod"/>
            </a:pPr>
            <a:endParaRPr lang="sk-SK" sz="1600" dirty="0" smtClean="0">
              <a:latin typeface="Times New Roman" pitchFamily="18" charset="0"/>
              <a:cs typeface="Times New Roman" pitchFamily="18" charset="0"/>
            </a:endParaRPr>
          </a:p>
          <a:p>
            <a:pPr marL="342900" indent="-342900">
              <a:buAutoNum type="arabicPeriod"/>
            </a:pPr>
            <a:r>
              <a:rPr lang="cs-CZ" sz="1600" dirty="0" smtClean="0">
                <a:latin typeface="Times New Roman" pitchFamily="18" charset="0"/>
                <a:cs typeface="Times New Roman" pitchFamily="18" charset="0"/>
              </a:rPr>
              <a:t>Treťou bolesťou bola pre Máriu strata 12-</a:t>
            </a:r>
            <a:r>
              <a:rPr lang="cs-CZ" sz="1600" dirty="0" err="1" smtClean="0">
                <a:latin typeface="Times New Roman" pitchFamily="18" charset="0"/>
                <a:cs typeface="Times New Roman" pitchFamily="18" charset="0"/>
              </a:rPr>
              <a:t>ročného</a:t>
            </a:r>
            <a:r>
              <a:rPr lang="cs-CZ" sz="1600" dirty="0" smtClean="0">
                <a:latin typeface="Times New Roman" pitchFamily="18" charset="0"/>
                <a:cs typeface="Times New Roman" pitchFamily="18" charset="0"/>
              </a:rPr>
              <a:t> Ježiša v jeruzalemskom chráme počas veľkonočných sviatkov. </a:t>
            </a:r>
          </a:p>
          <a:p>
            <a:pPr marL="342900" indent="-342900">
              <a:buAutoNum type="arabicPeriod"/>
            </a:pPr>
            <a:endParaRPr lang="sk-SK" sz="1600" dirty="0" smtClean="0">
              <a:latin typeface="Times New Roman" pitchFamily="18" charset="0"/>
              <a:cs typeface="Times New Roman" pitchFamily="18" charset="0"/>
            </a:endParaRPr>
          </a:p>
          <a:p>
            <a:pPr marL="342900" indent="-342900">
              <a:buAutoNum type="arabicPeriod"/>
            </a:pPr>
            <a:r>
              <a:rPr lang="cs-CZ" sz="1600" dirty="0" smtClean="0">
                <a:latin typeface="Times New Roman" pitchFamily="18" charset="0"/>
                <a:cs typeface="Times New Roman" pitchFamily="18" charset="0"/>
              </a:rPr>
              <a:t>Štvrtú a piatu bolesť prežívala matka Božieho Syna pri umučení syna, keď sa s ním stretla na krížovej ceste a keď stála pod krížom</a:t>
            </a:r>
            <a:endParaRPr lang="sk-SK" sz="1600" dirty="0" smtClean="0">
              <a:latin typeface="Times New Roman" pitchFamily="18" charset="0"/>
              <a:cs typeface="Times New Roman" pitchFamily="18" charset="0"/>
            </a:endParaRPr>
          </a:p>
          <a:p>
            <a:pPr marL="342900" indent="-342900">
              <a:buAutoNum type="arabicPeriod"/>
            </a:pPr>
            <a:endParaRPr lang="sk-SK" sz="1600" dirty="0" smtClean="0">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ivcakova.sk/03Zjaveniavosvete/Dechtice/20.jpg"/>
          <p:cNvPicPr>
            <a:picLocks noChangeAspect="1" noChangeArrowheads="1"/>
          </p:cNvPicPr>
          <p:nvPr/>
        </p:nvPicPr>
        <p:blipFill>
          <a:blip r:embed="rId2" cstate="print"/>
          <a:srcRect/>
          <a:stretch>
            <a:fillRect/>
          </a:stretch>
        </p:blipFill>
        <p:spPr bwMode="auto">
          <a:xfrm rot="21281111">
            <a:off x="611560" y="692696"/>
            <a:ext cx="2381250" cy="3228975"/>
          </a:xfrm>
          <a:prstGeom prst="rect">
            <a:avLst/>
          </a:prstGeom>
          <a:ln>
            <a:noFill/>
          </a:ln>
          <a:effectLst>
            <a:glow rad="101600">
              <a:schemeClr val="accent1">
                <a:satMod val="175000"/>
                <a:alpha val="40000"/>
              </a:schemeClr>
            </a:glow>
            <a:softEdge rad="112500"/>
          </a:effectLst>
        </p:spPr>
      </p:pic>
      <p:pic>
        <p:nvPicPr>
          <p:cNvPr id="1028" name="Picture 4" descr="http://www.webnoviny.sk/fotografia/370626/velka/tradicna-put-v-sastine--stra.jpg"/>
          <p:cNvPicPr>
            <a:picLocks noChangeAspect="1" noChangeArrowheads="1"/>
          </p:cNvPicPr>
          <p:nvPr/>
        </p:nvPicPr>
        <p:blipFill>
          <a:blip r:embed="rId3" cstate="print"/>
          <a:srcRect/>
          <a:stretch>
            <a:fillRect/>
          </a:stretch>
        </p:blipFill>
        <p:spPr bwMode="auto">
          <a:xfrm rot="411948">
            <a:off x="3417874" y="206218"/>
            <a:ext cx="3605580" cy="2592288"/>
          </a:xfrm>
          <a:prstGeom prst="rect">
            <a:avLst/>
          </a:prstGeom>
          <a:ln>
            <a:noFill/>
          </a:ln>
          <a:effectLst>
            <a:glow rad="101600">
              <a:schemeClr val="accent1">
                <a:satMod val="175000"/>
                <a:alpha val="40000"/>
              </a:schemeClr>
            </a:glow>
            <a:softEdge rad="112500"/>
          </a:effectLst>
        </p:spPr>
      </p:pic>
      <p:pic>
        <p:nvPicPr>
          <p:cNvPr id="1030" name="Picture 6" descr="http://www.milost.sk/images/big/stanok-opt.jpeg"/>
          <p:cNvPicPr>
            <a:picLocks noChangeAspect="1" noChangeArrowheads="1"/>
          </p:cNvPicPr>
          <p:nvPr/>
        </p:nvPicPr>
        <p:blipFill>
          <a:blip r:embed="rId4" cstate="print"/>
          <a:srcRect/>
          <a:stretch>
            <a:fillRect/>
          </a:stretch>
        </p:blipFill>
        <p:spPr bwMode="auto">
          <a:xfrm rot="20791378">
            <a:off x="899592" y="4221088"/>
            <a:ext cx="4679082" cy="2094790"/>
          </a:xfrm>
          <a:prstGeom prst="rect">
            <a:avLst/>
          </a:prstGeom>
          <a:ln>
            <a:noFill/>
          </a:ln>
          <a:effectLst>
            <a:glow rad="101600">
              <a:schemeClr val="accent1">
                <a:satMod val="175000"/>
                <a:alpha val="40000"/>
              </a:schemeClr>
            </a:glow>
            <a:softEdge rad="112500"/>
          </a:effectLst>
        </p:spPr>
      </p:pic>
      <p:pic>
        <p:nvPicPr>
          <p:cNvPr id="1032" name="Picture 8" descr="http://ukrizovananekonecnalaskamilujemta.sk/wordpress/wp-content/uploads/Nov%C3%BD-Adam-a-nov%C3%A1-Eva....jpg"/>
          <p:cNvPicPr>
            <a:picLocks noChangeAspect="1" noChangeArrowheads="1"/>
          </p:cNvPicPr>
          <p:nvPr/>
        </p:nvPicPr>
        <p:blipFill>
          <a:blip r:embed="rId5" cstate="print"/>
          <a:srcRect/>
          <a:stretch>
            <a:fillRect/>
          </a:stretch>
        </p:blipFill>
        <p:spPr bwMode="auto">
          <a:xfrm rot="380906">
            <a:off x="6109436" y="3068960"/>
            <a:ext cx="2430694" cy="3306662"/>
          </a:xfrm>
          <a:prstGeom prst="roundRect">
            <a:avLst>
              <a:gd name="adj" fmla="val 8594"/>
            </a:avLst>
          </a:prstGeom>
          <a:solidFill>
            <a:srgbClr val="FFFFFF">
              <a:shade val="85000"/>
            </a:srgbClr>
          </a:solidFill>
          <a:ln>
            <a:noFill/>
          </a:ln>
          <a:effectLst>
            <a:glow rad="101600">
              <a:schemeClr val="accent1">
                <a:satMod val="175000"/>
                <a:alpha val="40000"/>
              </a:schemeClr>
            </a:glow>
            <a:reflection blurRad="12700" stA="38000" endPos="28000" dist="5000" dir="5400000" sy="-100000" algn="bl" rotWithShape="0"/>
          </a:effectLst>
        </p:spPr>
      </p:pic>
      <p:pic>
        <p:nvPicPr>
          <p:cNvPr id="6146" name="Picture 2" descr="http://mojazabava.wbl.sk/Barra2520flor.gif"/>
          <p:cNvPicPr>
            <a:picLocks noChangeAspect="1" noChangeArrowheads="1" noCrop="1"/>
          </p:cNvPicPr>
          <p:nvPr/>
        </p:nvPicPr>
        <p:blipFill>
          <a:blip r:embed="rId6" cstate="print"/>
          <a:srcRect/>
          <a:stretch>
            <a:fillRect/>
          </a:stretch>
        </p:blipFill>
        <p:spPr bwMode="auto">
          <a:xfrm rot="20391143">
            <a:off x="1475656" y="2780928"/>
            <a:ext cx="6264696" cy="1155490"/>
          </a:xfrm>
          <a:prstGeom prst="rect">
            <a:avLst/>
          </a:prstGeom>
          <a:noFill/>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0" fill="hold"/>
                                        <p:tgtEl>
                                          <p:spTgt spid="1028"/>
                                        </p:tgtEl>
                                        <p:attrNameLst>
                                          <p:attrName>ppt_x</p:attrName>
                                        </p:attrNameLst>
                                      </p:cBhvr>
                                      <p:tavLst>
                                        <p:tav tm="0">
                                          <p:val>
                                            <p:strVal val="#ppt_x"/>
                                          </p:val>
                                        </p:tav>
                                        <p:tav tm="100000">
                                          <p:val>
                                            <p:strVal val="#ppt_x"/>
                                          </p:val>
                                        </p:tav>
                                      </p:tavLst>
                                    </p:anim>
                                    <p:anim calcmode="lin" valueType="num">
                                      <p:cBhvr additive="base">
                                        <p:cTn id="14"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184564">
            <a:off x="899592" y="476672"/>
            <a:ext cx="7272808" cy="648072"/>
          </a:xfrm>
          <a:prstGeom prst="rect">
            <a:avLst/>
          </a:prstGeom>
        </p:spPr>
        <p:txBody>
          <a:bodyPr wrap="none">
            <a:prstTxWarp prst="textArchDown">
              <a:avLst/>
            </a:prstTxWarp>
            <a:spAutoFit/>
          </a:bodyPr>
          <a:lstStyle/>
          <a:p>
            <a:r>
              <a:rPr lang="cs-C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Sedem bolestí sedembolestnej Panny Márie</a:t>
            </a:r>
            <a:endPar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Obdĺžnik 2"/>
          <p:cNvSpPr/>
          <p:nvPr/>
        </p:nvSpPr>
        <p:spPr>
          <a:xfrm>
            <a:off x="2267744" y="2060848"/>
            <a:ext cx="4572000" cy="2554545"/>
          </a:xfrm>
          <a:prstGeom prst="rect">
            <a:avLst/>
          </a:prstGeom>
        </p:spPr>
        <p:txBody>
          <a:bodyPr>
            <a:spAutoFit/>
          </a:bodyPr>
          <a:lstStyle/>
          <a:p>
            <a:r>
              <a:rPr lang="cs-CZ" dirty="0" smtClean="0"/>
              <a:t>1. </a:t>
            </a:r>
            <a:r>
              <a:rPr lang="cs-CZ" sz="2000" dirty="0" smtClean="0">
                <a:latin typeface="Times New Roman" pitchFamily="18" charset="0"/>
                <a:cs typeface="Times New Roman" pitchFamily="18" charset="0"/>
              </a:rPr>
              <a:t>keď Ježiša zajali a bičovali,</a:t>
            </a:r>
          </a:p>
          <a:p>
            <a:r>
              <a:rPr lang="cs-CZ" sz="2000" dirty="0" smtClean="0">
                <a:latin typeface="Times New Roman" pitchFamily="18" charset="0"/>
                <a:cs typeface="Times New Roman" pitchFamily="18" charset="0"/>
              </a:rPr>
              <a:t>2. keď Ježiša predviedli pred Piláta a      odsúdili,</a:t>
            </a:r>
          </a:p>
          <a:p>
            <a:r>
              <a:rPr lang="cs-CZ" sz="2000" dirty="0" smtClean="0">
                <a:latin typeface="Times New Roman" pitchFamily="18" charset="0"/>
                <a:cs typeface="Times New Roman" pitchFamily="18" charset="0"/>
              </a:rPr>
              <a:t>3. keď vyriekli nad Ježišom ortieľ smrti,</a:t>
            </a:r>
          </a:p>
          <a:p>
            <a:r>
              <a:rPr lang="cs-CZ" sz="2000" dirty="0" smtClean="0">
                <a:latin typeface="Times New Roman" pitchFamily="18" charset="0"/>
                <a:cs typeface="Times New Roman" pitchFamily="18" charset="0"/>
              </a:rPr>
              <a:t>4. keď Ježiša pribili na kríž,</a:t>
            </a:r>
          </a:p>
          <a:p>
            <a:r>
              <a:rPr lang="cs-CZ" sz="2000" dirty="0" smtClean="0">
                <a:latin typeface="Times New Roman" pitchFamily="18" charset="0"/>
                <a:cs typeface="Times New Roman" pitchFamily="18" charset="0"/>
              </a:rPr>
              <a:t>5. keď Ježiš vypustil ducha na kríži,</a:t>
            </a:r>
          </a:p>
          <a:p>
            <a:r>
              <a:rPr lang="cs-CZ" sz="2000" dirty="0" smtClean="0">
                <a:latin typeface="Times New Roman" pitchFamily="18" charset="0"/>
                <a:cs typeface="Times New Roman" pitchFamily="18" charset="0"/>
              </a:rPr>
              <a:t>6. keď Ježiša sňali z kríža,</a:t>
            </a:r>
          </a:p>
          <a:p>
            <a:r>
              <a:rPr lang="cs-CZ" sz="2000" dirty="0" smtClean="0">
                <a:latin typeface="Times New Roman" pitchFamily="18" charset="0"/>
                <a:cs typeface="Times New Roman" pitchFamily="18" charset="0"/>
              </a:rPr>
              <a:t>7. keď Ježiša uložili do hrobu.</a:t>
            </a:r>
            <a:endParaRPr lang="cs-CZ" sz="2000" dirty="0">
              <a:latin typeface="Times New Roman" pitchFamily="18" charset="0"/>
              <a:cs typeface="Times New Roman" pitchFamily="18" charset="0"/>
            </a:endParaRPr>
          </a:p>
        </p:txBody>
      </p:sp>
      <p:pic>
        <p:nvPicPr>
          <p:cNvPr id="4" name="Picture 6" descr="http://mojazabava.wbl.sk/div_34.gif"/>
          <p:cNvPicPr>
            <a:picLocks noChangeAspect="1" noChangeArrowheads="1" noCrop="1"/>
          </p:cNvPicPr>
          <p:nvPr/>
        </p:nvPicPr>
        <p:blipFill>
          <a:blip r:embed="rId2" cstate="print"/>
          <a:srcRect/>
          <a:stretch>
            <a:fillRect/>
          </a:stretch>
        </p:blipFill>
        <p:spPr bwMode="auto">
          <a:xfrm rot="20592590">
            <a:off x="4599358" y="4737863"/>
            <a:ext cx="3686175" cy="733426"/>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315030">
            <a:off x="1921250" y="395151"/>
            <a:ext cx="4536504" cy="504056"/>
          </a:xfrm>
          <a:prstGeom prst="rect">
            <a:avLst/>
          </a:prstGeom>
        </p:spPr>
        <p:txBody>
          <a:bodyPr wrap="none">
            <a:prstTxWarp prst="textArchDown">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Keď Ježiša zajali a bičovali </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3794" name="Picture 2" descr="http://yaokino.ru/wp-content/uploads/2013/03/iis.jpg"/>
          <p:cNvPicPr>
            <a:picLocks noChangeAspect="1" noChangeArrowheads="1"/>
          </p:cNvPicPr>
          <p:nvPr/>
        </p:nvPicPr>
        <p:blipFill>
          <a:blip r:embed="rId3" cstate="print"/>
          <a:srcRect/>
          <a:stretch>
            <a:fillRect/>
          </a:stretch>
        </p:blipFill>
        <p:spPr bwMode="auto">
          <a:xfrm rot="317323">
            <a:off x="5364088" y="692696"/>
            <a:ext cx="3142482" cy="2144663"/>
          </a:xfrm>
          <a:prstGeom prst="rect">
            <a:avLst/>
          </a:prstGeom>
          <a:ln>
            <a:noFill/>
          </a:ln>
          <a:effectLst>
            <a:glow rad="101600">
              <a:schemeClr val="accent1">
                <a:satMod val="175000"/>
                <a:alpha val="40000"/>
              </a:schemeClr>
            </a:glow>
            <a:softEdge rad="112500"/>
          </a:effectLst>
        </p:spPr>
      </p:pic>
      <p:pic>
        <p:nvPicPr>
          <p:cNvPr id="33796" name="Picture 4" descr="http://www.kapucini.sk/userdata/gallery/gal_47.img_8856.JPG"/>
          <p:cNvPicPr>
            <a:picLocks noChangeAspect="1" noChangeArrowheads="1"/>
          </p:cNvPicPr>
          <p:nvPr/>
        </p:nvPicPr>
        <p:blipFill>
          <a:blip r:embed="rId4" cstate="print"/>
          <a:srcRect/>
          <a:stretch>
            <a:fillRect/>
          </a:stretch>
        </p:blipFill>
        <p:spPr bwMode="auto">
          <a:xfrm rot="20686036">
            <a:off x="4741986" y="3626564"/>
            <a:ext cx="3456384" cy="2304256"/>
          </a:xfrm>
          <a:prstGeom prst="rect">
            <a:avLst/>
          </a:prstGeom>
          <a:ln>
            <a:noFill/>
          </a:ln>
          <a:effectLst>
            <a:glow rad="101600">
              <a:schemeClr val="accent1">
                <a:satMod val="175000"/>
                <a:alpha val="40000"/>
              </a:schemeClr>
            </a:glow>
            <a:softEdge rad="112500"/>
          </a:effectLst>
        </p:spPr>
      </p:pic>
      <p:sp>
        <p:nvSpPr>
          <p:cNvPr id="5" name="Obdĺžnik 4"/>
          <p:cNvSpPr/>
          <p:nvPr/>
        </p:nvSpPr>
        <p:spPr>
          <a:xfrm>
            <a:off x="251520" y="2996952"/>
            <a:ext cx="4464496" cy="3046988"/>
          </a:xfrm>
          <a:prstGeom prst="rect">
            <a:avLst/>
          </a:prstGeom>
        </p:spPr>
        <p:txBody>
          <a:bodyPr wrap="square">
            <a:spAutoFit/>
          </a:bodyPr>
          <a:lstStyle/>
          <a:p>
            <a:r>
              <a:rPr lang="cs-CZ" sz="1600" dirty="0" smtClean="0">
                <a:latin typeface="Times New Roman" pitchFamily="18" charset="0"/>
                <a:cs typeface="Times New Roman" pitchFamily="18" charset="0"/>
              </a:rPr>
              <a:t>Pane, pred chvíľou jsme uvažovali o tom, ako Ti zobrali všetko Tvoje vlastníctvo. A teraz si nechávaš vziať i svoju slobodu. My nie sme radi, keď o nás druhý rozhodujú, ale sami druhým berieme slobodu radi. A Ty nám v evanieliu vravíš: Čo chcete, aby druhý činili vám, robte i vy im. Príklad si nám k tomu dal svojím životom i svojou krížovou cestou.</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Daj, nech druhým robíme dobre, i keď nám to dobrým zatiaľ ešte neodplácajú. Daj, nech nechceme druhých zotročovať, ale nech skôr my slúžíme im. Nech nehľadáme lacné výhody, ale správne plníme svoje povinnosti.</a:t>
            </a:r>
            <a:endParaRPr lang="cs-CZ" sz="1600" dirty="0">
              <a:latin typeface="Times New Roman" pitchFamily="18" charset="0"/>
              <a:cs typeface="Times New Roman" pitchFamily="18" charset="0"/>
            </a:endParaRPr>
          </a:p>
        </p:txBody>
      </p:sp>
      <p:pic>
        <p:nvPicPr>
          <p:cNvPr id="4098" name="Picture 2" descr="http://mojazabava.wbl.sk/i51343571_53314_5.gif"/>
          <p:cNvPicPr>
            <a:picLocks noChangeAspect="1" noChangeArrowheads="1" noCrop="1"/>
          </p:cNvPicPr>
          <p:nvPr/>
        </p:nvPicPr>
        <p:blipFill>
          <a:blip r:embed="rId5" cstate="print"/>
          <a:srcRect/>
          <a:stretch>
            <a:fillRect/>
          </a:stretch>
        </p:blipFill>
        <p:spPr bwMode="auto">
          <a:xfrm rot="20256313">
            <a:off x="156052" y="988642"/>
            <a:ext cx="3752850" cy="1562100"/>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3794"/>
                                        </p:tgtEl>
                                        <p:attrNameLst>
                                          <p:attrName>style.visibility</p:attrName>
                                        </p:attrNameLst>
                                      </p:cBhvr>
                                      <p:to>
                                        <p:strVal val="visible"/>
                                      </p:to>
                                    </p:set>
                                    <p:animEffect transition="in" filter="wipe(down)">
                                      <p:cBhvr>
                                        <p:cTn id="19"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1123279">
            <a:off x="1292729" y="1358321"/>
            <a:ext cx="5214974" cy="461665"/>
          </a:xfrm>
          <a:prstGeom prst="rect">
            <a:avLst/>
          </a:prstGeom>
        </p:spPr>
        <p:txBody>
          <a:bodyPr wrap="none">
            <a:prstTxWarp prst="textArchUp">
              <a:avLst/>
            </a:prstTxWarp>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Sedembolestná Panna Mária </a:t>
            </a:r>
            <a:endParaRPr lang="cs-C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6386" name="Picture 2" descr="http://mojazabava.wbl.sk/k14.gif"/>
          <p:cNvPicPr>
            <a:picLocks noChangeAspect="1" noChangeArrowheads="1" noCrop="1"/>
          </p:cNvPicPr>
          <p:nvPr/>
        </p:nvPicPr>
        <p:blipFill>
          <a:blip r:embed="rId2" cstate="print"/>
          <a:srcRect/>
          <a:stretch>
            <a:fillRect/>
          </a:stretch>
        </p:blipFill>
        <p:spPr bwMode="auto">
          <a:xfrm rot="19959489">
            <a:off x="259889" y="116989"/>
            <a:ext cx="1495425" cy="1495426"/>
          </a:xfrm>
          <a:prstGeom prst="rect">
            <a:avLst/>
          </a:prstGeom>
          <a:noFill/>
        </p:spPr>
      </p:pic>
      <p:pic>
        <p:nvPicPr>
          <p:cNvPr id="16388" name="Picture 4" descr="http://mojazabava.wbl.sk/i51343571_53314_5.gif"/>
          <p:cNvPicPr>
            <a:picLocks noChangeAspect="1" noChangeArrowheads="1" noCrop="1"/>
          </p:cNvPicPr>
          <p:nvPr/>
        </p:nvPicPr>
        <p:blipFill>
          <a:blip r:embed="rId3" cstate="print"/>
          <a:srcRect/>
          <a:stretch>
            <a:fillRect/>
          </a:stretch>
        </p:blipFill>
        <p:spPr bwMode="auto">
          <a:xfrm rot="1615315">
            <a:off x="5240867" y="336301"/>
            <a:ext cx="3752850" cy="1562100"/>
          </a:xfrm>
          <a:prstGeom prst="rect">
            <a:avLst/>
          </a:prstGeom>
          <a:noFill/>
        </p:spPr>
      </p:pic>
      <p:sp>
        <p:nvSpPr>
          <p:cNvPr id="5" name="Obdĺžnik 4"/>
          <p:cNvSpPr/>
          <p:nvPr/>
        </p:nvSpPr>
        <p:spPr>
          <a:xfrm>
            <a:off x="2357422" y="1857364"/>
            <a:ext cx="4572000" cy="2646878"/>
          </a:xfrm>
          <a:prstGeom prst="rect">
            <a:avLst/>
          </a:prstGeom>
        </p:spPr>
        <p:txBody>
          <a:bodyPr>
            <a:spAutoFit/>
          </a:bodyPr>
          <a:lstStyle/>
          <a:p>
            <a:r>
              <a:rPr lang="cs-CZ" sz="1600" dirty="0" smtClean="0">
                <a:latin typeface="Times New Roman" pitchFamily="18" charset="0"/>
                <a:cs typeface="Times New Roman" pitchFamily="18" charset="0"/>
              </a:rPr>
              <a:t>-V </a:t>
            </a:r>
            <a:r>
              <a:rPr lang="cs-CZ" sz="1600" dirty="0">
                <a:latin typeface="Times New Roman" pitchFamily="18" charset="0"/>
                <a:cs typeface="Times New Roman" pitchFamily="18" charset="0"/>
              </a:rPr>
              <a:t>iných krajinách je známa pod menom „Bolestná </a:t>
            </a:r>
            <a:r>
              <a:rPr lang="cs-CZ" sz="1600" dirty="0" smtClean="0">
                <a:latin typeface="Times New Roman" pitchFamily="18" charset="0"/>
                <a:cs typeface="Times New Roman" pitchFamily="18" charset="0"/>
              </a:rPr>
              <a:t> Panna Mária“</a:t>
            </a:r>
          </a:p>
          <a:p>
            <a:r>
              <a:rPr lang="cs-CZ" sz="1600" dirty="0" smtClean="0">
                <a:latin typeface="Times New Roman" pitchFamily="18" charset="0"/>
                <a:cs typeface="Times New Roman" pitchFamily="18" charset="0"/>
              </a:rPr>
              <a:t>- Panna </a:t>
            </a:r>
            <a:r>
              <a:rPr lang="cs-CZ" sz="1600" dirty="0">
                <a:latin typeface="Times New Roman" pitchFamily="18" charset="0"/>
                <a:cs typeface="Times New Roman" pitchFamily="18" charset="0"/>
              </a:rPr>
              <a:t>Mária mala vo </a:t>
            </a:r>
            <a:r>
              <a:rPr lang="cs-CZ" sz="1600" dirty="0" smtClean="0">
                <a:latin typeface="Times New Roman" pitchFamily="18" charset="0"/>
                <a:cs typeface="Times New Roman" pitchFamily="18" charset="0"/>
              </a:rPr>
              <a:t> svojom </a:t>
            </a:r>
            <a:r>
              <a:rPr lang="cs-CZ" sz="1600" dirty="0">
                <a:latin typeface="Times New Roman" pitchFamily="18" charset="0"/>
                <a:cs typeface="Times New Roman" pitchFamily="18" charset="0"/>
              </a:rPr>
              <a:t>živote mnoho </a:t>
            </a:r>
            <a:r>
              <a:rPr lang="cs-CZ" sz="1600" dirty="0" smtClean="0">
                <a:latin typeface="Times New Roman" pitchFamily="18" charset="0"/>
                <a:cs typeface="Times New Roman" pitchFamily="18" charset="0"/>
              </a:rPr>
              <a:t>bolestí.</a:t>
            </a:r>
          </a:p>
          <a:p>
            <a:r>
              <a:rPr lang="cs-CZ" sz="1600" dirty="0">
                <a:latin typeface="Times New Roman" pitchFamily="18" charset="0"/>
                <a:cs typeface="Times New Roman" pitchFamily="18" charset="0"/>
              </a:rPr>
              <a:t> </a:t>
            </a:r>
            <a:r>
              <a:rPr lang="cs-CZ" sz="1600" dirty="0" smtClean="0">
                <a:latin typeface="Times New Roman" pitchFamily="18" charset="0"/>
                <a:cs typeface="Times New Roman" pitchFamily="18" charset="0"/>
              </a:rPr>
              <a:t>-  </a:t>
            </a:r>
            <a:r>
              <a:rPr lang="cs-CZ" sz="1600" dirty="0">
                <a:latin typeface="Times New Roman" pitchFamily="18" charset="0"/>
                <a:cs typeface="Times New Roman" pitchFamily="18" charset="0"/>
              </a:rPr>
              <a:t>Číslo sedem v </a:t>
            </a:r>
            <a:r>
              <a:rPr lang="cs-CZ" sz="1600" dirty="0" smtClean="0">
                <a:latin typeface="Times New Roman" pitchFamily="18" charset="0"/>
                <a:cs typeface="Times New Roman" pitchFamily="18" charset="0"/>
              </a:rPr>
              <a:t>biblickom  </a:t>
            </a:r>
            <a:r>
              <a:rPr lang="cs-CZ" sz="1600" dirty="0">
                <a:latin typeface="Times New Roman" pitchFamily="18" charset="0"/>
                <a:cs typeface="Times New Roman" pitchFamily="18" charset="0"/>
              </a:rPr>
              <a:t>slova zmysle znamená </a:t>
            </a:r>
            <a:r>
              <a:rPr lang="cs-CZ" sz="1600" dirty="0" smtClean="0">
                <a:latin typeface="Times New Roman" pitchFamily="18" charset="0"/>
                <a:cs typeface="Times New Roman" pitchFamily="18" charset="0"/>
              </a:rPr>
              <a:t>  </a:t>
            </a:r>
            <a:r>
              <a:rPr lang="cs-CZ" sz="1600" b="1" dirty="0" smtClean="0">
                <a:latin typeface="Times New Roman" pitchFamily="18" charset="0"/>
                <a:cs typeface="Times New Roman" pitchFamily="18" charset="0"/>
              </a:rPr>
              <a:t>plnosť.</a:t>
            </a:r>
          </a:p>
          <a:p>
            <a:r>
              <a:rPr lang="cs-CZ" sz="1600" b="1" dirty="0" smtClean="0">
                <a:latin typeface="Times New Roman" pitchFamily="18" charset="0"/>
                <a:cs typeface="Times New Roman" pitchFamily="18" charset="0"/>
              </a:rPr>
              <a:t>- </a:t>
            </a:r>
            <a:r>
              <a:rPr lang="cs-CZ" sz="1600" dirty="0">
                <a:latin typeface="Times New Roman" pitchFamily="18" charset="0"/>
                <a:cs typeface="Times New Roman" pitchFamily="18" charset="0"/>
              </a:rPr>
              <a:t>No predsa tradícia hovorí o konkrétnych siedmich bolestiach, ktoré Panna Mária vo svojom živote </a:t>
            </a:r>
            <a:r>
              <a:rPr lang="cs-CZ" sz="1600" dirty="0" smtClean="0">
                <a:latin typeface="Times New Roman" pitchFamily="18" charset="0"/>
                <a:cs typeface="Times New Roman" pitchFamily="18" charset="0"/>
              </a:rPr>
              <a:t>prežila. </a:t>
            </a:r>
            <a:endParaRPr lang="cs-CZ" sz="1600" b="1" dirty="0" smtClean="0">
              <a:latin typeface="Times New Roman" pitchFamily="18" charset="0"/>
              <a:cs typeface="Times New Roman" pitchFamily="18" charset="0"/>
            </a:endParaRPr>
          </a:p>
          <a:p>
            <a:r>
              <a:rPr lang="cs-CZ" sz="1600" dirty="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sp>
        <p:nvSpPr>
          <p:cNvPr id="6" name="Obdĺžnik 5"/>
          <p:cNvSpPr/>
          <p:nvPr/>
        </p:nvSpPr>
        <p:spPr>
          <a:xfrm>
            <a:off x="357158" y="4143380"/>
            <a:ext cx="3708066" cy="338554"/>
          </a:xfrm>
          <a:prstGeom prst="rect">
            <a:avLst/>
          </a:prstGeom>
        </p:spPr>
        <p:txBody>
          <a:bodyPr wrap="none">
            <a:spAutoFit/>
          </a:bodyPr>
          <a:lstStyle/>
          <a:p>
            <a:r>
              <a:rPr lang="pt-BR" sz="1600" b="1" dirty="0">
                <a:latin typeface="Times New Roman" pitchFamily="18" charset="0"/>
                <a:cs typeface="Times New Roman" pitchFamily="18" charset="0"/>
              </a:rPr>
              <a:t>Medzi sedem bolestí Panny Márie patrí:</a:t>
            </a:r>
            <a:endParaRPr lang="cs-CZ" sz="1600" b="1" dirty="0">
              <a:latin typeface="Times New Roman" pitchFamily="18" charset="0"/>
              <a:cs typeface="Times New Roman" pitchFamily="18" charset="0"/>
            </a:endParaRPr>
          </a:p>
        </p:txBody>
      </p:sp>
      <p:sp>
        <p:nvSpPr>
          <p:cNvPr id="7" name="Obdĺžnik 6"/>
          <p:cNvSpPr/>
          <p:nvPr/>
        </p:nvSpPr>
        <p:spPr>
          <a:xfrm>
            <a:off x="2428860" y="4429132"/>
            <a:ext cx="4572000" cy="1815882"/>
          </a:xfrm>
          <a:prstGeom prst="rect">
            <a:avLst/>
          </a:prstGeom>
        </p:spPr>
        <p:txBody>
          <a:bodyPr>
            <a:spAutoFit/>
          </a:bodyPr>
          <a:lstStyle/>
          <a:p>
            <a:r>
              <a:rPr lang="cs-CZ" sz="1600" dirty="0" smtClean="0">
                <a:latin typeface="Times New Roman" pitchFamily="18" charset="0"/>
                <a:cs typeface="Times New Roman" pitchFamily="18" charset="0"/>
              </a:rPr>
              <a:t>1. proroctvo </a:t>
            </a:r>
            <a:r>
              <a:rPr lang="cs-CZ" sz="1600" dirty="0">
                <a:latin typeface="Times New Roman" pitchFamily="18" charset="0"/>
                <a:cs typeface="Times New Roman" pitchFamily="18" charset="0"/>
              </a:rPr>
              <a:t>Simeona v chráme</a:t>
            </a:r>
          </a:p>
          <a:p>
            <a:r>
              <a:rPr lang="cs-CZ" sz="1600" dirty="0" smtClean="0">
                <a:latin typeface="Times New Roman" pitchFamily="18" charset="0"/>
                <a:cs typeface="Times New Roman" pitchFamily="18" charset="0"/>
              </a:rPr>
              <a:t>2. útek </a:t>
            </a:r>
            <a:r>
              <a:rPr lang="cs-CZ" sz="1600" dirty="0">
                <a:latin typeface="Times New Roman" pitchFamily="18" charset="0"/>
                <a:cs typeface="Times New Roman" pitchFamily="18" charset="0"/>
              </a:rPr>
              <a:t>do </a:t>
            </a:r>
            <a:r>
              <a:rPr lang="cs-CZ" sz="1600" dirty="0" smtClean="0">
                <a:latin typeface="Times New Roman" pitchFamily="18" charset="0"/>
                <a:cs typeface="Times New Roman" pitchFamily="18" charset="0"/>
              </a:rPr>
              <a:t>Egypta.</a:t>
            </a:r>
            <a:endParaRPr lang="cs-CZ" sz="1600" dirty="0">
              <a:latin typeface="Times New Roman" pitchFamily="18" charset="0"/>
              <a:cs typeface="Times New Roman" pitchFamily="18" charset="0"/>
            </a:endParaRPr>
          </a:p>
          <a:p>
            <a:r>
              <a:rPr lang="cs-CZ" sz="1600" dirty="0" smtClean="0">
                <a:latin typeface="Times New Roman" pitchFamily="18" charset="0"/>
                <a:cs typeface="Times New Roman" pitchFamily="18" charset="0"/>
              </a:rPr>
              <a:t>3. strata </a:t>
            </a:r>
            <a:r>
              <a:rPr lang="cs-CZ" sz="1600" dirty="0">
                <a:latin typeface="Times New Roman" pitchFamily="18" charset="0"/>
                <a:cs typeface="Times New Roman" pitchFamily="18" charset="0"/>
              </a:rPr>
              <a:t>dvanásťročného </a:t>
            </a:r>
            <a:r>
              <a:rPr lang="cs-CZ" sz="1600" dirty="0" smtClean="0">
                <a:latin typeface="Times New Roman" pitchFamily="18" charset="0"/>
                <a:cs typeface="Times New Roman" pitchFamily="18" charset="0"/>
              </a:rPr>
              <a:t>Ježiša</a:t>
            </a:r>
            <a:r>
              <a:rPr lang="cs-CZ" sz="1600" dirty="0">
                <a:latin typeface="Times New Roman" pitchFamily="18" charset="0"/>
                <a:cs typeface="Times New Roman" pitchFamily="18" charset="0"/>
              </a:rPr>
              <a:t> v chráme</a:t>
            </a:r>
          </a:p>
          <a:p>
            <a:r>
              <a:rPr lang="cs-CZ" sz="1600" dirty="0" smtClean="0">
                <a:latin typeface="Times New Roman" pitchFamily="18" charset="0"/>
                <a:cs typeface="Times New Roman" pitchFamily="18" charset="0"/>
              </a:rPr>
              <a:t>4.  stretnutie </a:t>
            </a:r>
            <a:r>
              <a:rPr lang="cs-CZ" sz="1600" dirty="0">
                <a:latin typeface="Times New Roman" pitchFamily="18" charset="0"/>
                <a:cs typeface="Times New Roman" pitchFamily="18" charset="0"/>
              </a:rPr>
              <a:t>s Ježišom na krížovej </a:t>
            </a:r>
            <a:r>
              <a:rPr lang="cs-CZ" sz="1600" dirty="0" smtClean="0">
                <a:latin typeface="Times New Roman" pitchFamily="18" charset="0"/>
                <a:cs typeface="Times New Roman" pitchFamily="18" charset="0"/>
              </a:rPr>
              <a:t>ceste</a:t>
            </a:r>
          </a:p>
          <a:p>
            <a:r>
              <a:rPr lang="cs-CZ" sz="1600" dirty="0" smtClean="0">
                <a:latin typeface="Times New Roman" pitchFamily="18" charset="0"/>
                <a:cs typeface="Times New Roman" pitchFamily="18" charset="0"/>
              </a:rPr>
              <a:t>5. Ježišovo </a:t>
            </a:r>
            <a:r>
              <a:rPr lang="cs-CZ" sz="1600" dirty="0">
                <a:latin typeface="Times New Roman" pitchFamily="18" charset="0"/>
                <a:cs typeface="Times New Roman" pitchFamily="18" charset="0"/>
              </a:rPr>
              <a:t>ukrižovanie a smrť</a:t>
            </a:r>
          </a:p>
          <a:p>
            <a:r>
              <a:rPr lang="cs-CZ" sz="1600" dirty="0" smtClean="0">
                <a:latin typeface="Times New Roman" pitchFamily="18" charset="0"/>
                <a:cs typeface="Times New Roman" pitchFamily="18" charset="0"/>
              </a:rPr>
              <a:t>6. Ježišovo </a:t>
            </a:r>
            <a:r>
              <a:rPr lang="cs-CZ" sz="1600" dirty="0">
                <a:latin typeface="Times New Roman" pitchFamily="18" charset="0"/>
                <a:cs typeface="Times New Roman" pitchFamily="18" charset="0"/>
              </a:rPr>
              <a:t>snímanie z kríža</a:t>
            </a:r>
          </a:p>
          <a:p>
            <a:r>
              <a:rPr lang="cs-CZ" sz="1600" dirty="0" smtClean="0">
                <a:latin typeface="Times New Roman" pitchFamily="18" charset="0"/>
                <a:cs typeface="Times New Roman" pitchFamily="18" charset="0"/>
              </a:rPr>
              <a:t>7. pohreb </a:t>
            </a:r>
            <a:r>
              <a:rPr lang="cs-CZ" sz="1600" dirty="0">
                <a:latin typeface="Times New Roman" pitchFamily="18" charset="0"/>
                <a:cs typeface="Times New Roman" pitchFamily="18" charset="0"/>
              </a:rPr>
              <a:t>Ježiša</a:t>
            </a:r>
          </a:p>
        </p:txBody>
      </p:sp>
      <p:pic>
        <p:nvPicPr>
          <p:cNvPr id="16390" name="Picture 6" descr="http://mojazabava.wbl.sk/div_34.gif"/>
          <p:cNvPicPr>
            <a:picLocks noChangeAspect="1" noChangeArrowheads="1" noCrop="1"/>
          </p:cNvPicPr>
          <p:nvPr/>
        </p:nvPicPr>
        <p:blipFill>
          <a:blip r:embed="rId4" cstate="print"/>
          <a:srcRect/>
          <a:stretch>
            <a:fillRect/>
          </a:stretch>
        </p:blipFill>
        <p:spPr bwMode="auto">
          <a:xfrm rot="20592590">
            <a:off x="4885111" y="5374534"/>
            <a:ext cx="3686175" cy="733426"/>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g.sk.prg.cmestatic.com/media/images/580xX/Mar2012/2285387.jpg"/>
          <p:cNvPicPr>
            <a:picLocks noChangeAspect="1" noChangeArrowheads="1"/>
          </p:cNvPicPr>
          <p:nvPr/>
        </p:nvPicPr>
        <p:blipFill>
          <a:blip r:embed="rId2" cstate="print"/>
          <a:srcRect/>
          <a:stretch>
            <a:fillRect/>
          </a:stretch>
        </p:blipFill>
        <p:spPr bwMode="auto">
          <a:xfrm rot="21000233">
            <a:off x="771695" y="2165639"/>
            <a:ext cx="3887520" cy="2185054"/>
          </a:xfrm>
          <a:prstGeom prst="rect">
            <a:avLst/>
          </a:prstGeom>
          <a:ln>
            <a:noFill/>
          </a:ln>
          <a:effectLst>
            <a:glow rad="101600">
              <a:schemeClr val="accent1">
                <a:satMod val="175000"/>
                <a:alpha val="40000"/>
              </a:schemeClr>
            </a:glow>
            <a:softEdge rad="112500"/>
          </a:effectLst>
        </p:spPr>
      </p:pic>
      <p:sp>
        <p:nvSpPr>
          <p:cNvPr id="3" name="Obdĺžnik 2"/>
          <p:cNvSpPr/>
          <p:nvPr/>
        </p:nvSpPr>
        <p:spPr>
          <a:xfrm rot="626509">
            <a:off x="1396342" y="1298675"/>
            <a:ext cx="5934702" cy="461665"/>
          </a:xfrm>
          <a:prstGeom prst="rect">
            <a:avLst/>
          </a:prstGeom>
        </p:spPr>
        <p:txBody>
          <a:bodyPr wrap="none">
            <a:prstTxWarp prst="textArchDown">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Ježiša predviedli pred Piláta a odsúdili</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Obdĺžnik 3"/>
          <p:cNvSpPr/>
          <p:nvPr/>
        </p:nvSpPr>
        <p:spPr>
          <a:xfrm>
            <a:off x="3563888" y="4293096"/>
            <a:ext cx="5832648" cy="1815882"/>
          </a:xfrm>
          <a:prstGeom prst="rect">
            <a:avLst/>
          </a:prstGeom>
        </p:spPr>
        <p:txBody>
          <a:bodyPr wrap="square">
            <a:spAutoFit/>
          </a:bodyPr>
          <a:lstStyle/>
          <a:p>
            <a:r>
              <a:rPr lang="cs-CZ" sz="1600" dirty="0" smtClean="0">
                <a:latin typeface="Times New Roman" pitchFamily="18" charset="0"/>
                <a:cs typeface="Times New Roman" pitchFamily="18" charset="0"/>
              </a:rPr>
              <a:t>Ty si pretrpela mnohé bolesti pre svojho Syna Ježiša Krista...</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si preto najbližšie k nám matkám,</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ktoré trpia... matkám,</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ktorých deti odvrátili tvár od Krista a kráčajú cestou,</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ktorá vedie k ich zatrateniu ...matkám detí,</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ktorým sa rozpadli rodiny a kde najviac trpia tí,</a:t>
            </a:r>
            <a:br>
              <a:rPr lang="cs-CZ" sz="1600" dirty="0" smtClean="0">
                <a:latin typeface="Times New Roman" pitchFamily="18" charset="0"/>
                <a:cs typeface="Times New Roman" pitchFamily="18" charset="0"/>
              </a:rPr>
            </a:br>
            <a:r>
              <a:rPr lang="cs-CZ" sz="1600" dirty="0" smtClean="0">
                <a:latin typeface="Times New Roman" pitchFamily="18" charset="0"/>
                <a:cs typeface="Times New Roman" pitchFamily="18" charset="0"/>
              </a:rPr>
              <a:t>čo za nič nemožu. </a:t>
            </a:r>
            <a:endParaRPr lang="cs-CZ" sz="1600" dirty="0">
              <a:latin typeface="Times New Roman" pitchFamily="18" charset="0"/>
              <a:cs typeface="Times New Roman" pitchFamily="18" charset="0"/>
            </a:endParaRPr>
          </a:p>
        </p:txBody>
      </p:sp>
      <p:pic>
        <p:nvPicPr>
          <p:cNvPr id="2050" name="Picture 2" descr="http://mojazabava.wbl.sk/hk.gif"/>
          <p:cNvPicPr>
            <a:picLocks noChangeAspect="1" noChangeArrowheads="1" noCrop="1"/>
          </p:cNvPicPr>
          <p:nvPr/>
        </p:nvPicPr>
        <p:blipFill>
          <a:blip r:embed="rId3" cstate="print"/>
          <a:srcRect/>
          <a:stretch>
            <a:fillRect/>
          </a:stretch>
        </p:blipFill>
        <p:spPr bwMode="auto">
          <a:xfrm rot="857743">
            <a:off x="4748208" y="125484"/>
            <a:ext cx="3810000" cy="1905000"/>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5842"/>
                                        </p:tgtEl>
                                        <p:attrNameLst>
                                          <p:attrName>style.visibility</p:attrName>
                                        </p:attrNameLst>
                                      </p:cBhvr>
                                      <p:to>
                                        <p:strVal val="visible"/>
                                      </p:to>
                                    </p:set>
                                    <p:animEffect transition="in" filter="blinds(horizontal)">
                                      <p:cBhvr>
                                        <p:cTn id="14" dur="500"/>
                                        <p:tgtEl>
                                          <p:spTgt spid="3584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051720" y="1124744"/>
            <a:ext cx="4752528" cy="432048"/>
          </a:xfrm>
          <a:prstGeom prst="rect">
            <a:avLst/>
          </a:prstGeom>
        </p:spPr>
        <p:txBody>
          <a:bodyPr wrap="none">
            <a:prstTxWarp prst="textArchUp">
              <a:avLst/>
            </a:prstTxWarp>
            <a:spAutoFit/>
          </a:bodyPr>
          <a:lstStyle/>
          <a:p>
            <a:r>
              <a:rPr lang="cs-C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vyriekli nad Ježišom ortieľ smrti</a:t>
            </a:r>
            <a:endParaRPr lang="cs-C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026" name="Picture 2" descr="http://svatyvianney.ic.cz/SVATA_VERONIKA_GULIANI/jezis487.png"/>
          <p:cNvPicPr>
            <a:picLocks noChangeAspect="1" noChangeArrowheads="1"/>
          </p:cNvPicPr>
          <p:nvPr/>
        </p:nvPicPr>
        <p:blipFill>
          <a:blip r:embed="rId2" cstate="print"/>
          <a:srcRect/>
          <a:stretch>
            <a:fillRect/>
          </a:stretch>
        </p:blipFill>
        <p:spPr bwMode="auto">
          <a:xfrm rot="479613">
            <a:off x="1172768" y="1740895"/>
            <a:ext cx="5018051" cy="4279464"/>
          </a:xfrm>
          <a:prstGeom prst="rect">
            <a:avLst/>
          </a:prstGeom>
          <a:ln>
            <a:noFill/>
          </a:ln>
          <a:effectLst>
            <a:glow rad="101600">
              <a:schemeClr val="accent1">
                <a:satMod val="175000"/>
                <a:alpha val="40000"/>
              </a:schemeClr>
            </a:glow>
            <a:softEdge rad="112500"/>
          </a:effectLst>
        </p:spPr>
      </p:pic>
      <p:pic>
        <p:nvPicPr>
          <p:cNvPr id="1028" name="Picture 4" descr="http://mojazabava.wbl.sk/div27.gif"/>
          <p:cNvPicPr>
            <a:picLocks noChangeAspect="1" noChangeArrowheads="1"/>
          </p:cNvPicPr>
          <p:nvPr/>
        </p:nvPicPr>
        <p:blipFill>
          <a:blip r:embed="rId3" cstate="print"/>
          <a:srcRect/>
          <a:stretch>
            <a:fillRect/>
          </a:stretch>
        </p:blipFill>
        <p:spPr bwMode="auto">
          <a:xfrm rot="1070244">
            <a:off x="5265252" y="468243"/>
            <a:ext cx="3257550" cy="127635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0" fill="hold"/>
                                        <p:tgtEl>
                                          <p:spTgt spid="1026"/>
                                        </p:tgtEl>
                                        <p:attrNameLst>
                                          <p:attrName>ppt_x</p:attrName>
                                        </p:attrNameLst>
                                      </p:cBhvr>
                                      <p:tavLst>
                                        <p:tav tm="0">
                                          <p:val>
                                            <p:strVal val="#ppt_x"/>
                                          </p:val>
                                        </p:tav>
                                        <p:tav tm="100000">
                                          <p:val>
                                            <p:strVal val="#ppt_x"/>
                                          </p:val>
                                        </p:tav>
                                      </p:tavLst>
                                    </p:anim>
                                    <p:anim calcmode="lin" valueType="num">
                                      <p:cBhvr additive="base">
                                        <p:cTn id="15"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771800" y="836712"/>
            <a:ext cx="3240360" cy="400110"/>
          </a:xfrm>
          <a:prstGeom prst="rect">
            <a:avLst/>
          </a:prstGeom>
        </p:spPr>
        <p:txBody>
          <a:bodyPr wrap="square">
            <a:prstTxWarp prst="textArchDown">
              <a:avLst/>
            </a:prstTxWarp>
            <a:spAutoFit/>
          </a:bodyPr>
          <a:lstStyle/>
          <a:p>
            <a:r>
              <a:rPr lang="cs-C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Ježiša pribili na kríž</a:t>
            </a:r>
            <a:endParaRPr lang="cs-C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8914" name="Picture 2" descr="http://www.liptovskaosada.com/obrazky/rimskokatolicka_cirkev/bilboard/5.jpg"/>
          <p:cNvPicPr>
            <a:picLocks noChangeAspect="1" noChangeArrowheads="1"/>
          </p:cNvPicPr>
          <p:nvPr/>
        </p:nvPicPr>
        <p:blipFill>
          <a:blip r:embed="rId2" cstate="print"/>
          <a:srcRect/>
          <a:stretch>
            <a:fillRect/>
          </a:stretch>
        </p:blipFill>
        <p:spPr bwMode="auto">
          <a:xfrm rot="20724219">
            <a:off x="1621581" y="2009840"/>
            <a:ext cx="4610492" cy="3462993"/>
          </a:xfrm>
          <a:prstGeom prst="rect">
            <a:avLst/>
          </a:prstGeom>
          <a:ln>
            <a:noFill/>
          </a:ln>
          <a:effectLst>
            <a:glow rad="101600">
              <a:schemeClr val="accent1">
                <a:satMod val="175000"/>
                <a:alpha val="40000"/>
              </a:schemeClr>
            </a:glow>
            <a:softEdge rad="112500"/>
          </a:effectLst>
        </p:spPr>
      </p:pic>
      <p:pic>
        <p:nvPicPr>
          <p:cNvPr id="38916" name="Picture 4" descr="http://mojazabava.wbl.sk/k30.gif"/>
          <p:cNvPicPr>
            <a:picLocks noChangeAspect="1" noChangeArrowheads="1" noCrop="1"/>
          </p:cNvPicPr>
          <p:nvPr/>
        </p:nvPicPr>
        <p:blipFill>
          <a:blip r:embed="rId3" cstate="print"/>
          <a:srcRect/>
          <a:stretch>
            <a:fillRect/>
          </a:stretch>
        </p:blipFill>
        <p:spPr bwMode="auto">
          <a:xfrm>
            <a:off x="3995936" y="4725144"/>
            <a:ext cx="4286250" cy="1905000"/>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8914"/>
                                        </p:tgtEl>
                                        <p:attrNameLst>
                                          <p:attrName>style.visibility</p:attrName>
                                        </p:attrNameLst>
                                      </p:cBhvr>
                                      <p:to>
                                        <p:strVal val="visible"/>
                                      </p:to>
                                    </p:set>
                                    <p:animEffect transition="in" filter="checkerboard(across)">
                                      <p:cBhvr>
                                        <p:cTn id="14"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pic.pilpix.com/10/10567/untitled.jpg"/>
          <p:cNvPicPr>
            <a:picLocks noChangeAspect="1" noChangeArrowheads="1"/>
          </p:cNvPicPr>
          <p:nvPr/>
        </p:nvPicPr>
        <p:blipFill>
          <a:blip r:embed="rId2" cstate="print"/>
          <a:srcRect/>
          <a:stretch>
            <a:fillRect/>
          </a:stretch>
        </p:blipFill>
        <p:spPr bwMode="auto">
          <a:xfrm rot="307642">
            <a:off x="2192703" y="2245905"/>
            <a:ext cx="4291236" cy="3347165"/>
          </a:xfrm>
          <a:prstGeom prst="rect">
            <a:avLst/>
          </a:prstGeom>
          <a:ln>
            <a:noFill/>
          </a:ln>
          <a:effectLst>
            <a:glow rad="101600">
              <a:schemeClr val="accent1">
                <a:satMod val="175000"/>
                <a:alpha val="40000"/>
              </a:schemeClr>
            </a:glow>
            <a:softEdge rad="112500"/>
          </a:effectLst>
        </p:spPr>
      </p:pic>
      <p:sp>
        <p:nvSpPr>
          <p:cNvPr id="3" name="Obdĺžnik 2"/>
          <p:cNvSpPr/>
          <p:nvPr/>
        </p:nvSpPr>
        <p:spPr>
          <a:xfrm>
            <a:off x="2627784" y="836712"/>
            <a:ext cx="3813865" cy="369332"/>
          </a:xfrm>
          <a:prstGeom prst="rect">
            <a:avLst/>
          </a:prstGeom>
        </p:spPr>
        <p:txBody>
          <a:bodyPr wrap="none">
            <a:prstTxWarp prst="textArchDown">
              <a:avLst/>
            </a:prstTxWarp>
            <a:spAutoFit/>
          </a:bodyPr>
          <a:lstStyle/>
          <a:p>
            <a:r>
              <a:rPr lang="cs-C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Ježiš vypustil ducha na kríži</a:t>
            </a:r>
            <a:endParaRPr lang="cs-C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9940" name="Picture 4" descr="http://mojazabava.wbl.sk/div_011.gif"/>
          <p:cNvPicPr>
            <a:picLocks noChangeAspect="1" noChangeArrowheads="1"/>
          </p:cNvPicPr>
          <p:nvPr/>
        </p:nvPicPr>
        <p:blipFill>
          <a:blip r:embed="rId3" cstate="print"/>
          <a:srcRect/>
          <a:stretch>
            <a:fillRect/>
          </a:stretch>
        </p:blipFill>
        <p:spPr bwMode="auto">
          <a:xfrm>
            <a:off x="395536" y="6381328"/>
            <a:ext cx="8280920" cy="144016"/>
          </a:xfrm>
          <a:prstGeom prst="rect">
            <a:avLst/>
          </a:prstGeom>
          <a:noFill/>
        </p:spPr>
      </p:pic>
      <p:pic>
        <p:nvPicPr>
          <p:cNvPr id="5" name="Picture 4" descr="http://mojazabava.wbl.sk/div27.gif"/>
          <p:cNvPicPr>
            <a:picLocks noChangeAspect="1" noChangeArrowheads="1"/>
          </p:cNvPicPr>
          <p:nvPr/>
        </p:nvPicPr>
        <p:blipFill>
          <a:blip r:embed="rId4" cstate="print"/>
          <a:srcRect/>
          <a:stretch>
            <a:fillRect/>
          </a:stretch>
        </p:blipFill>
        <p:spPr bwMode="auto">
          <a:xfrm rot="1070244">
            <a:off x="5409268" y="468243"/>
            <a:ext cx="3257550" cy="1276350"/>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399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195736" y="764704"/>
            <a:ext cx="4248472" cy="432048"/>
          </a:xfrm>
          <a:prstGeom prst="rect">
            <a:avLst/>
          </a:prstGeom>
        </p:spPr>
        <p:txBody>
          <a:bodyPr wrap="none">
            <a:prstTxWarp prst="textArchUp">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Ježiša sňali z kríža</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0962" name="Picture 2" descr="http://www.pluska.sk/thumb/images/gallery/plus7dni/relax/2012/06/ukrizovanie4.jpg?w=670&amp;h=376&amp;ip=5"/>
          <p:cNvPicPr>
            <a:picLocks noChangeAspect="1" noChangeArrowheads="1"/>
          </p:cNvPicPr>
          <p:nvPr/>
        </p:nvPicPr>
        <p:blipFill>
          <a:blip r:embed="rId2" cstate="print"/>
          <a:srcRect/>
          <a:stretch>
            <a:fillRect/>
          </a:stretch>
        </p:blipFill>
        <p:spPr bwMode="auto">
          <a:xfrm rot="20903180">
            <a:off x="1331640" y="2060848"/>
            <a:ext cx="6158982" cy="3456384"/>
          </a:xfrm>
          <a:prstGeom prst="rect">
            <a:avLst/>
          </a:prstGeom>
          <a:ln>
            <a:noFill/>
          </a:ln>
          <a:effectLst>
            <a:glow rad="101600">
              <a:schemeClr val="accent1">
                <a:satMod val="175000"/>
                <a:alpha val="40000"/>
              </a:schemeClr>
            </a:glow>
            <a:softEdge rad="112500"/>
          </a:effectLst>
        </p:spPr>
      </p:pic>
      <p:pic>
        <p:nvPicPr>
          <p:cNvPr id="40964" name="Picture 4" descr="http://mojazabava.wbl.sk/CAWDKBWF.gif"/>
          <p:cNvPicPr>
            <a:picLocks noChangeAspect="1" noChangeArrowheads="1" noCrop="1"/>
          </p:cNvPicPr>
          <p:nvPr/>
        </p:nvPicPr>
        <p:blipFill>
          <a:blip r:embed="rId3" cstate="print"/>
          <a:srcRect/>
          <a:stretch>
            <a:fillRect/>
          </a:stretch>
        </p:blipFill>
        <p:spPr bwMode="auto">
          <a:xfrm>
            <a:off x="5004048" y="5301208"/>
            <a:ext cx="3629025" cy="981076"/>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blinds(horizontal)">
                                      <p:cBhvr>
                                        <p:cTn id="1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4211960" y="692696"/>
            <a:ext cx="3023585" cy="400110"/>
          </a:xfrm>
          <a:prstGeom prst="rect">
            <a:avLst/>
          </a:prstGeom>
        </p:spPr>
        <p:txBody>
          <a:bodyPr wrap="none">
            <a:prstTxWarp prst="textArchUp">
              <a:avLst/>
            </a:prstTxWarp>
            <a:spAutoFit/>
          </a:bodyPr>
          <a:lstStyle/>
          <a:p>
            <a:r>
              <a:rPr lang="pl-PL"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keď Ježiša uložili do hrobu</a:t>
            </a:r>
            <a:r>
              <a:rPr lang="pl-P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pl-P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1986" name="Picture 2" descr="http://www.postoy.sk/files/imagecache/Original/wysiwyg_imageupload/151/hrob.jpg"/>
          <p:cNvPicPr>
            <a:picLocks noChangeAspect="1" noChangeArrowheads="1"/>
          </p:cNvPicPr>
          <p:nvPr/>
        </p:nvPicPr>
        <p:blipFill>
          <a:blip r:embed="rId2" cstate="print"/>
          <a:srcRect/>
          <a:stretch>
            <a:fillRect/>
          </a:stretch>
        </p:blipFill>
        <p:spPr bwMode="auto">
          <a:xfrm rot="501172">
            <a:off x="1611571" y="1236418"/>
            <a:ext cx="4745935" cy="3209156"/>
          </a:xfrm>
          <a:prstGeom prst="rect">
            <a:avLst/>
          </a:prstGeom>
          <a:ln>
            <a:noFill/>
          </a:ln>
          <a:effectLst>
            <a:glow rad="101600">
              <a:schemeClr val="accent1">
                <a:satMod val="175000"/>
                <a:alpha val="40000"/>
              </a:schemeClr>
            </a:glow>
            <a:softEdge rad="112500"/>
          </a:effectLst>
        </p:spPr>
      </p:pic>
      <p:pic>
        <p:nvPicPr>
          <p:cNvPr id="41990" name="Picture 6" descr="http://mojazabava.wbl.sk/00hartnroses.gif"/>
          <p:cNvPicPr>
            <a:picLocks noChangeAspect="1" noChangeArrowheads="1" noCrop="1"/>
          </p:cNvPicPr>
          <p:nvPr/>
        </p:nvPicPr>
        <p:blipFill>
          <a:blip r:embed="rId3" cstate="print"/>
          <a:srcRect/>
          <a:stretch>
            <a:fillRect/>
          </a:stretch>
        </p:blipFill>
        <p:spPr bwMode="auto">
          <a:xfrm>
            <a:off x="2627784" y="4293096"/>
            <a:ext cx="5472608" cy="1656184"/>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zaex.sk/obalky_knih/P_M_Sedembol-tri_krize_42,2x30.JPG"/>
          <p:cNvPicPr>
            <a:picLocks noChangeAspect="1" noChangeArrowheads="1"/>
          </p:cNvPicPr>
          <p:nvPr/>
        </p:nvPicPr>
        <p:blipFill>
          <a:blip r:embed="rId2" cstate="print"/>
          <a:srcRect/>
          <a:stretch>
            <a:fillRect/>
          </a:stretch>
        </p:blipFill>
        <p:spPr bwMode="auto">
          <a:xfrm rot="947131">
            <a:off x="4675779" y="363985"/>
            <a:ext cx="3283472" cy="4381965"/>
          </a:xfrm>
          <a:prstGeom prst="rect">
            <a:avLst/>
          </a:prstGeom>
          <a:ln>
            <a:noFill/>
          </a:ln>
          <a:effectLst>
            <a:glow rad="101600">
              <a:schemeClr val="accent1">
                <a:satMod val="175000"/>
                <a:alpha val="40000"/>
              </a:schemeClr>
            </a:glow>
            <a:softEdge rad="112500"/>
          </a:effectLst>
        </p:spPr>
      </p:pic>
      <p:sp>
        <p:nvSpPr>
          <p:cNvPr id="4" name="Obdĺžnik 3"/>
          <p:cNvSpPr/>
          <p:nvPr/>
        </p:nvSpPr>
        <p:spPr>
          <a:xfrm>
            <a:off x="395536" y="1196752"/>
            <a:ext cx="4572000" cy="2585323"/>
          </a:xfrm>
          <a:prstGeom prst="rect">
            <a:avLst/>
          </a:prstGeom>
        </p:spPr>
        <p:txBody>
          <a:bodyPr>
            <a:spAutoFit/>
          </a:bodyPr>
          <a:lstStyle/>
          <a:p>
            <a:r>
              <a:rPr lang="cs-CZ" dirty="0" smtClean="0">
                <a:latin typeface="Times New Roman" pitchFamily="18" charset="0"/>
                <a:cs typeface="Times New Roman" pitchFamily="18" charset="0"/>
              </a:rPr>
              <a:t/>
            </a:r>
            <a:br>
              <a:rPr lang="cs-CZ" dirty="0" smtClean="0">
                <a:latin typeface="Times New Roman" pitchFamily="18" charset="0"/>
                <a:cs typeface="Times New Roman" pitchFamily="18" charset="0"/>
              </a:rPr>
            </a:br>
            <a:r>
              <a:rPr lang="cs-CZ" dirty="0" smtClean="0">
                <a:latin typeface="Times New Roman" pitchFamily="18" charset="0"/>
                <a:cs typeface="Times New Roman" pitchFamily="18" charset="0"/>
              </a:rPr>
              <a:t>„</a:t>
            </a:r>
            <a:r>
              <a:rPr lang="cs-CZ" b="1" dirty="0" smtClean="0">
                <a:latin typeface="Times New Roman" pitchFamily="18" charset="0"/>
                <a:cs typeface="Times New Roman" pitchFamily="18" charset="0"/>
              </a:rPr>
              <a:t>Si preto najbližšie k nám matkám,</a:t>
            </a:r>
            <a:br>
              <a:rPr lang="cs-CZ" b="1" dirty="0" smtClean="0">
                <a:latin typeface="Times New Roman" pitchFamily="18" charset="0"/>
                <a:cs typeface="Times New Roman" pitchFamily="18" charset="0"/>
              </a:rPr>
            </a:br>
            <a:r>
              <a:rPr lang="cs-CZ" b="1" dirty="0" smtClean="0">
                <a:latin typeface="Times New Roman" pitchFamily="18" charset="0"/>
                <a:cs typeface="Times New Roman" pitchFamily="18" charset="0"/>
              </a:rPr>
              <a:t>ktoré trpia... matkám,</a:t>
            </a:r>
            <a:br>
              <a:rPr lang="cs-CZ" b="1" dirty="0" smtClean="0">
                <a:latin typeface="Times New Roman" pitchFamily="18" charset="0"/>
                <a:cs typeface="Times New Roman" pitchFamily="18" charset="0"/>
              </a:rPr>
            </a:br>
            <a:r>
              <a:rPr lang="cs-CZ" b="1" dirty="0" smtClean="0">
                <a:latin typeface="Times New Roman" pitchFamily="18" charset="0"/>
                <a:cs typeface="Times New Roman" pitchFamily="18" charset="0"/>
              </a:rPr>
              <a:t>ktorých deti odvrátili tvár od Krista a kráčajú cestou,</a:t>
            </a:r>
            <a:br>
              <a:rPr lang="cs-CZ" b="1" dirty="0" smtClean="0">
                <a:latin typeface="Times New Roman" pitchFamily="18" charset="0"/>
                <a:cs typeface="Times New Roman" pitchFamily="18" charset="0"/>
              </a:rPr>
            </a:br>
            <a:r>
              <a:rPr lang="cs-CZ" b="1" dirty="0" smtClean="0">
                <a:latin typeface="Times New Roman" pitchFamily="18" charset="0"/>
                <a:cs typeface="Times New Roman" pitchFamily="18" charset="0"/>
              </a:rPr>
              <a:t>ktorá vedie k ich zatrateniu ...matkám detí,</a:t>
            </a:r>
            <a:br>
              <a:rPr lang="cs-CZ" b="1" dirty="0" smtClean="0">
                <a:latin typeface="Times New Roman" pitchFamily="18" charset="0"/>
                <a:cs typeface="Times New Roman" pitchFamily="18" charset="0"/>
              </a:rPr>
            </a:br>
            <a:r>
              <a:rPr lang="cs-CZ" b="1" dirty="0" smtClean="0">
                <a:latin typeface="Times New Roman" pitchFamily="18" charset="0"/>
                <a:cs typeface="Times New Roman" pitchFamily="18" charset="0"/>
              </a:rPr>
              <a:t>ktorým sa rozpadli rodiny a kde najviac trpia tí,</a:t>
            </a:r>
            <a:br>
              <a:rPr lang="cs-CZ" b="1" dirty="0" smtClean="0">
                <a:latin typeface="Times New Roman" pitchFamily="18" charset="0"/>
                <a:cs typeface="Times New Roman" pitchFamily="18" charset="0"/>
              </a:rPr>
            </a:br>
            <a:r>
              <a:rPr lang="cs-CZ" b="1" dirty="0" smtClean="0">
                <a:latin typeface="Times New Roman" pitchFamily="18" charset="0"/>
                <a:cs typeface="Times New Roman" pitchFamily="18" charset="0"/>
              </a:rPr>
              <a:t>čo za nič nemožu. “</a:t>
            </a:r>
            <a:endParaRPr lang="cs-CZ" b="1" dirty="0">
              <a:latin typeface="Times New Roman" pitchFamily="18" charset="0"/>
              <a:cs typeface="Times New Roman" pitchFamily="18" charset="0"/>
            </a:endParaRPr>
          </a:p>
        </p:txBody>
      </p:sp>
      <p:cxnSp>
        <p:nvCxnSpPr>
          <p:cNvPr id="7" name="Zalomená spojnica 6"/>
          <p:cNvCxnSpPr/>
          <p:nvPr/>
        </p:nvCxnSpPr>
        <p:spPr>
          <a:xfrm>
            <a:off x="2411760" y="2492896"/>
            <a:ext cx="3456384" cy="122413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026" name="Picture 2" descr="http://mojazabava.wbl.sk/obrazky_deti/Babyklein.gif"/>
          <p:cNvPicPr>
            <a:picLocks noChangeAspect="1" noChangeArrowheads="1" noCrop="1"/>
          </p:cNvPicPr>
          <p:nvPr/>
        </p:nvPicPr>
        <p:blipFill>
          <a:blip r:embed="rId3" cstate="print"/>
          <a:srcRect/>
          <a:stretch>
            <a:fillRect/>
          </a:stretch>
        </p:blipFill>
        <p:spPr bwMode="auto">
          <a:xfrm>
            <a:off x="395536" y="3717032"/>
            <a:ext cx="3168352" cy="2851518"/>
          </a:xfrm>
          <a:prstGeom prst="roundRect">
            <a:avLst>
              <a:gd name="adj" fmla="val 8594"/>
            </a:avLst>
          </a:prstGeom>
          <a:solidFill>
            <a:srgbClr val="FFFFFF">
              <a:shade val="85000"/>
            </a:srgbClr>
          </a:solidFill>
          <a:ln>
            <a:noFill/>
          </a:ln>
          <a:effectLst>
            <a:glow rad="63500">
              <a:schemeClr val="accent1">
                <a:satMod val="175000"/>
                <a:alpha val="40000"/>
              </a:schemeClr>
            </a:glow>
            <a:reflection blurRad="12700" stA="38000" endPos="28000" dist="5000" dir="5400000" sy="-100000" algn="bl" rotWithShape="0"/>
          </a:effectLst>
        </p:spPr>
      </p:pic>
      <p:sp>
        <p:nvSpPr>
          <p:cNvPr id="10" name="BlokTextu 9"/>
          <p:cNvSpPr txBox="1"/>
          <p:nvPr/>
        </p:nvSpPr>
        <p:spPr>
          <a:xfrm>
            <a:off x="1907704" y="620688"/>
            <a:ext cx="3024336" cy="369332"/>
          </a:xfrm>
          <a:prstGeom prst="rect">
            <a:avLst/>
          </a:prstGeom>
          <a:noFill/>
        </p:spPr>
        <p:txBody>
          <a:bodyPr wrap="square" rtlCol="0">
            <a:prstTxWarp prst="textArchUp">
              <a:avLst/>
            </a:prstTxWarp>
            <a:spAutoFit/>
          </a:bodyPr>
          <a:lstStyle/>
          <a:p>
            <a:r>
              <a:rPr lang="sk-SK"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Citátik </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14" name="Výbuch 2 13"/>
          <p:cNvSpPr/>
          <p:nvPr/>
        </p:nvSpPr>
        <p:spPr>
          <a:xfrm>
            <a:off x="2987824" y="4221088"/>
            <a:ext cx="2592288" cy="15121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smtClean="0">
                <a:solidFill>
                  <a:schemeClr val="tx1"/>
                </a:solidFill>
                <a:latin typeface="Times New Roman" pitchFamily="18" charset="0"/>
                <a:cs typeface="Times New Roman" pitchFamily="18" charset="0"/>
              </a:rPr>
              <a:t>Ľúbim ťa moja mama </a:t>
            </a:r>
            <a:endParaRPr lang="cs-CZ" sz="1600" b="1" dirty="0">
              <a:solidFill>
                <a:schemeClr val="tx1"/>
              </a:solidFill>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 calcmode="lin" valueType="num">
                                      <p:cBhvr additive="base">
                                        <p:cTn id="17" dur="5000" fill="hold"/>
                                        <p:tgtEl>
                                          <p:spTgt spid="43010"/>
                                        </p:tgtEl>
                                        <p:attrNameLst>
                                          <p:attrName>ppt_x</p:attrName>
                                        </p:attrNameLst>
                                      </p:cBhvr>
                                      <p:tavLst>
                                        <p:tav tm="0">
                                          <p:val>
                                            <p:strVal val="#ppt_x"/>
                                          </p:val>
                                        </p:tav>
                                        <p:tav tm="100000">
                                          <p:val>
                                            <p:strVal val="#ppt_x"/>
                                          </p:val>
                                        </p:tav>
                                      </p:tavLst>
                                    </p:anim>
                                    <p:anim calcmode="lin" valueType="num">
                                      <p:cBhvr additive="base">
                                        <p:cTn id="18"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63888" y="548680"/>
            <a:ext cx="7056784" cy="369332"/>
          </a:xfrm>
          <a:prstGeom prst="rect">
            <a:avLst/>
          </a:prstGeom>
          <a:noFill/>
        </p:spPr>
        <p:txBody>
          <a:bodyPr wrap="square" rtlCol="0">
            <a:prstTxWarp prst="textCircle">
              <a:avLst/>
            </a:prstTxWarp>
            <a:spAutoFit/>
          </a:bodyPr>
          <a:lstStyle/>
          <a:p>
            <a:r>
              <a:rPr lang="sk-SK"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Citátik</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Obdĺžnik 3"/>
          <p:cNvSpPr/>
          <p:nvPr/>
        </p:nvSpPr>
        <p:spPr>
          <a:xfrm rot="20627696">
            <a:off x="633397" y="1664413"/>
            <a:ext cx="4572000" cy="1323439"/>
          </a:xfrm>
          <a:prstGeom prst="rect">
            <a:avLst/>
          </a:prstGeom>
        </p:spPr>
        <p:txBody>
          <a:bodyPr>
            <a:spAutoFit/>
          </a:bodyPr>
          <a:lstStyle/>
          <a:p>
            <a:r>
              <a:rPr lang="cs-CZ" sz="1600" b="1" i="1" dirty="0" smtClean="0">
                <a:latin typeface="Times New Roman" pitchFamily="18" charset="0"/>
                <a:cs typeface="Times New Roman" pitchFamily="18" charset="0"/>
              </a:rPr>
              <a:t>„Naša Sedembolestná Matka je pre nás radosťou, že ju máme, útechou v krížoch života, Nádejou vo všetkých ťažkostiach. Milujme ju a skladajme jej do náručia všetko, všetko. </a:t>
            </a:r>
            <a:r>
              <a:rPr lang="cs-CZ" sz="1600" b="1" dirty="0" smtClean="0">
                <a:latin typeface="Times New Roman" pitchFamily="18" charset="0"/>
                <a:cs typeface="Times New Roman" pitchFamily="18" charset="0"/>
              </a:rPr>
              <a:t>                            </a:t>
            </a:r>
          </a:p>
          <a:p>
            <a:r>
              <a:rPr lang="cs-CZ" sz="1600" b="1" dirty="0" smtClean="0">
                <a:latin typeface="Times New Roman" pitchFamily="18" charset="0"/>
                <a:cs typeface="Times New Roman" pitchFamily="18" charset="0"/>
              </a:rPr>
              <a:t> </a:t>
            </a:r>
            <a:r>
              <a:rPr lang="cs-CZ" sz="1600" b="1" i="1" dirty="0" smtClean="0">
                <a:latin typeface="Times New Roman" pitchFamily="18" charset="0"/>
                <a:cs typeface="Times New Roman" pitchFamily="18" charset="0"/>
              </a:rPr>
              <a:t>Žehná Vás všetkých  “</a:t>
            </a:r>
            <a:endParaRPr lang="cs-CZ" sz="1600" b="1" dirty="0">
              <a:latin typeface="Times New Roman" pitchFamily="18" charset="0"/>
              <a:cs typeface="Times New Roman" pitchFamily="18" charset="0"/>
            </a:endParaRPr>
          </a:p>
        </p:txBody>
      </p:sp>
      <p:pic>
        <p:nvPicPr>
          <p:cNvPr id="44034" name="Picture 2" descr="http://sestrysvkriza.sk/wp-content/obrazky/pm.jpg"/>
          <p:cNvPicPr>
            <a:picLocks noChangeAspect="1" noChangeArrowheads="1"/>
          </p:cNvPicPr>
          <p:nvPr/>
        </p:nvPicPr>
        <p:blipFill>
          <a:blip r:embed="rId2" cstate="print"/>
          <a:srcRect/>
          <a:stretch>
            <a:fillRect/>
          </a:stretch>
        </p:blipFill>
        <p:spPr bwMode="auto">
          <a:xfrm rot="617847">
            <a:off x="4632030" y="1875132"/>
            <a:ext cx="3132348" cy="4176464"/>
          </a:xfrm>
          <a:prstGeom prst="rect">
            <a:avLst/>
          </a:prstGeom>
          <a:ln>
            <a:noFill/>
          </a:ln>
          <a:effectLst>
            <a:glow rad="101600">
              <a:schemeClr val="accent1">
                <a:satMod val="175000"/>
                <a:alpha val="40000"/>
              </a:schemeClr>
            </a:glow>
            <a:softEdge rad="112500"/>
          </a:effectLst>
        </p:spPr>
      </p:pic>
      <p:pic>
        <p:nvPicPr>
          <p:cNvPr id="44036" name="Picture 4" descr="http://mojazabava.wbl.sk/Smajlik_valentin/a5f1f7b41d71db7931215b4e32206fa5.gif"/>
          <p:cNvPicPr>
            <a:picLocks noChangeAspect="1" noChangeArrowheads="1" noCrop="1"/>
          </p:cNvPicPr>
          <p:nvPr/>
        </p:nvPicPr>
        <p:blipFill>
          <a:blip r:embed="rId3" cstate="print"/>
          <a:srcRect/>
          <a:stretch>
            <a:fillRect/>
          </a:stretch>
        </p:blipFill>
        <p:spPr bwMode="auto">
          <a:xfrm rot="20719439">
            <a:off x="5724238" y="680993"/>
            <a:ext cx="1789122" cy="1368152"/>
          </a:xfrm>
          <a:prstGeom prst="rect">
            <a:avLst/>
          </a:prstGeom>
          <a:noFill/>
        </p:spPr>
      </p:pic>
      <p:pic>
        <p:nvPicPr>
          <p:cNvPr id="44038" name="Picture 6" descr="http://mojazabava.wbl.sk/bargt.gif"/>
          <p:cNvPicPr>
            <a:picLocks noChangeAspect="1" noChangeArrowheads="1" noCrop="1"/>
          </p:cNvPicPr>
          <p:nvPr/>
        </p:nvPicPr>
        <p:blipFill>
          <a:blip r:embed="rId4" cstate="print"/>
          <a:srcRect/>
          <a:stretch>
            <a:fillRect/>
          </a:stretch>
        </p:blipFill>
        <p:spPr bwMode="auto">
          <a:xfrm rot="694478">
            <a:off x="626235" y="5186862"/>
            <a:ext cx="6840760" cy="839612"/>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4034"/>
                                        </p:tgtEl>
                                        <p:attrNameLst>
                                          <p:attrName>style.visibility</p:attrName>
                                        </p:attrNameLst>
                                      </p:cBhvr>
                                      <p:to>
                                        <p:strVal val="visible"/>
                                      </p:to>
                                    </p:set>
                                    <p:animEffect transition="in" filter="wipe(down)">
                                      <p:cBhvr>
                                        <p:cTn id="14" dur="500"/>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rot="727388">
            <a:off x="-1642464" y="1964043"/>
            <a:ext cx="11276267" cy="523220"/>
          </a:xfrm>
          <a:prstGeom prst="rect">
            <a:avLst/>
          </a:prstGeom>
          <a:noFill/>
        </p:spPr>
        <p:txBody>
          <a:bodyPr wrap="square" lIns="91440" tIns="45720" rIns="91440" bIns="45720">
            <a:prstTxWarp prst="textArchUp">
              <a:avLst/>
            </a:prstTxWarp>
            <a:spAutoFit/>
          </a:bodyPr>
          <a:lstStyle/>
          <a:p>
            <a:pPr algn="ctr"/>
            <a:r>
              <a:rPr lang="cs-C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Prvé </a:t>
            </a:r>
            <a:r>
              <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stopy sviatku </a:t>
            </a:r>
            <a:r>
              <a:rPr lang="cs-C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Panny </a:t>
            </a:r>
            <a:r>
              <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Márie </a:t>
            </a:r>
          </a:p>
        </p:txBody>
      </p:sp>
      <p:pic>
        <p:nvPicPr>
          <p:cNvPr id="17412" name="Picture 4" descr="http://mojazabava.wbl.sk/hk.gif"/>
          <p:cNvPicPr>
            <a:picLocks noChangeAspect="1" noChangeArrowheads="1" noCrop="1"/>
          </p:cNvPicPr>
          <p:nvPr/>
        </p:nvPicPr>
        <p:blipFill>
          <a:blip r:embed="rId2" cstate="print"/>
          <a:srcRect/>
          <a:stretch>
            <a:fillRect/>
          </a:stretch>
        </p:blipFill>
        <p:spPr bwMode="auto">
          <a:xfrm rot="621014">
            <a:off x="4222593" y="170449"/>
            <a:ext cx="3810000" cy="1905000"/>
          </a:xfrm>
          <a:prstGeom prst="rect">
            <a:avLst/>
          </a:prstGeom>
          <a:noFill/>
        </p:spPr>
      </p:pic>
      <p:sp>
        <p:nvSpPr>
          <p:cNvPr id="6" name="Obdĺžnik 5"/>
          <p:cNvSpPr/>
          <p:nvPr/>
        </p:nvSpPr>
        <p:spPr>
          <a:xfrm>
            <a:off x="500034" y="2428868"/>
            <a:ext cx="4572000" cy="3046988"/>
          </a:xfrm>
          <a:prstGeom prst="rect">
            <a:avLst/>
          </a:prstGeom>
        </p:spPr>
        <p:txBody>
          <a:bodyPr>
            <a:spAutoFit/>
          </a:bodyPr>
          <a:lstStyle/>
          <a:p>
            <a:r>
              <a:rPr lang="cs-CZ" sz="1600" dirty="0" smtClean="0">
                <a:latin typeface="Times New Roman" pitchFamily="18" charset="0"/>
                <a:cs typeface="Times New Roman" pitchFamily="18" charset="0"/>
              </a:rPr>
              <a:t>- Prvá </a:t>
            </a:r>
            <a:r>
              <a:rPr lang="cs-CZ" sz="1600" dirty="0">
                <a:latin typeface="Times New Roman" pitchFamily="18" charset="0"/>
                <a:cs typeface="Times New Roman" pitchFamily="18" charset="0"/>
              </a:rPr>
              <a:t>zmienka o ňom pochádza z roku 1412, kedy sa o ňom hovorilo na cirkevnom sneme v Kolíne nad Rýnom</a:t>
            </a:r>
            <a:r>
              <a:rPr lang="cs-CZ" sz="1600" dirty="0" smtClean="0">
                <a:latin typeface="Times New Roman" pitchFamily="18" charset="0"/>
                <a:cs typeface="Times New Roman" pitchFamily="18" charset="0"/>
              </a:rPr>
              <a:t>.</a:t>
            </a:r>
            <a:r>
              <a:rPr lang="cs-CZ" sz="1600" dirty="0"/>
              <a:t> </a:t>
            </a:r>
            <a:endParaRPr lang="cs-CZ" sz="1600" dirty="0" smtClean="0"/>
          </a:p>
          <a:p>
            <a:pPr>
              <a:buFontTx/>
              <a:buChar char="-"/>
            </a:pPr>
            <a:r>
              <a:rPr lang="cs-CZ" sz="1600" dirty="0" smtClean="0">
                <a:latin typeface="Times New Roman" pitchFamily="18" charset="0"/>
                <a:cs typeface="Times New Roman" pitchFamily="18" charset="0"/>
              </a:rPr>
              <a:t>Cirkev </a:t>
            </a:r>
            <a:r>
              <a:rPr lang="cs-CZ" sz="1600" dirty="0">
                <a:latin typeface="Times New Roman" pitchFamily="18" charset="0"/>
                <a:cs typeface="Times New Roman" pitchFamily="18" charset="0"/>
              </a:rPr>
              <a:t>bol ustanovený pápežom Benediktom XIII</a:t>
            </a:r>
            <a:r>
              <a:rPr lang="cs-CZ" sz="1600" dirty="0" smtClean="0">
                <a:latin typeface="Times New Roman" pitchFamily="18" charset="0"/>
                <a:cs typeface="Times New Roman" pitchFamily="18" charset="0"/>
              </a:rPr>
              <a:t>.</a:t>
            </a:r>
          </a:p>
          <a:p>
            <a:pPr>
              <a:buFontTx/>
              <a:buChar char="-"/>
            </a:pPr>
            <a:r>
              <a:rPr lang="sk-SK" sz="1600" dirty="0">
                <a:latin typeface="Times New Roman" pitchFamily="18" charset="0"/>
                <a:cs typeface="Times New Roman" pitchFamily="18" charset="0"/>
              </a:rPr>
              <a:t> </a:t>
            </a:r>
            <a:r>
              <a:rPr lang="pl-PL" sz="1600" dirty="0">
                <a:latin typeface="Times New Roman" pitchFamily="18" charset="0"/>
                <a:cs typeface="Times New Roman" pitchFamily="18" charset="0"/>
              </a:rPr>
              <a:t>Dejiny tohto chrámu siahajú do roku 1564.</a:t>
            </a:r>
            <a:r>
              <a:rPr lang="pl-PL" sz="1600" dirty="0"/>
              <a:t> </a:t>
            </a:r>
            <a:endParaRPr lang="pl-PL" sz="1600" dirty="0" smtClean="0"/>
          </a:p>
          <a:p>
            <a:pPr>
              <a:buFontTx/>
              <a:buChar char="-"/>
            </a:pPr>
            <a:r>
              <a:rPr lang="pl-PL" sz="1600" dirty="0"/>
              <a:t> </a:t>
            </a:r>
            <a:r>
              <a:rPr lang="pl-PL" sz="1600" dirty="0" smtClean="0"/>
              <a:t> </a:t>
            </a:r>
            <a:r>
              <a:rPr lang="cs-CZ" sz="1600" dirty="0">
                <a:latin typeface="Times New Roman" pitchFamily="18" charset="0"/>
                <a:cs typeface="Times New Roman" pitchFamily="18" charset="0"/>
              </a:rPr>
              <a:t>Za baziliku minor bola vyhlásená pápežom Pavlom </a:t>
            </a:r>
            <a:r>
              <a:rPr lang="cs-CZ" sz="1600" dirty="0" smtClean="0">
                <a:latin typeface="Times New Roman" pitchFamily="18" charset="0"/>
                <a:cs typeface="Times New Roman" pitchFamily="18" charset="0"/>
              </a:rPr>
              <a:t>VI.</a:t>
            </a:r>
          </a:p>
          <a:p>
            <a:pPr>
              <a:buFontTx/>
              <a:buChar char="-"/>
            </a:pPr>
            <a:r>
              <a:rPr lang="sk-SK" sz="1600" dirty="0">
                <a:latin typeface="Times New Roman" pitchFamily="18" charset="0"/>
                <a:cs typeface="Times New Roman" pitchFamily="18" charset="0"/>
              </a:rPr>
              <a:t> </a:t>
            </a:r>
            <a:r>
              <a:rPr lang="sk-SK"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Putujú </a:t>
            </a:r>
            <a:r>
              <a:rPr lang="cs-CZ" sz="1600" dirty="0">
                <a:latin typeface="Times New Roman" pitchFamily="18" charset="0"/>
                <a:cs typeface="Times New Roman" pitchFamily="18" charset="0"/>
              </a:rPr>
              <a:t>do šaštínskej baziliky, kedy bývajú hlavné púte, aby si uctili našu Patrónku a vyprosili pomoc v bolestiach a utrpení každodenného života.</a:t>
            </a:r>
            <a:endParaRPr lang="pl-PL" sz="1600" dirty="0" smtClean="0">
              <a:latin typeface="Times New Roman" pitchFamily="18" charset="0"/>
              <a:cs typeface="Times New Roman" pitchFamily="18" charset="0"/>
            </a:endParaRPr>
          </a:p>
          <a:p>
            <a:pPr>
              <a:buFontTx/>
              <a:buChar char="-"/>
            </a:pPr>
            <a:endParaRPr lang="cs-CZ"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pic>
        <p:nvPicPr>
          <p:cNvPr id="17418" name="Picture 10" descr="http://mojazabava.wbl.sk/div27.gif"/>
          <p:cNvPicPr>
            <a:picLocks noChangeAspect="1" noChangeArrowheads="1"/>
          </p:cNvPicPr>
          <p:nvPr/>
        </p:nvPicPr>
        <p:blipFill>
          <a:blip r:embed="rId3" cstate="print"/>
          <a:srcRect/>
          <a:stretch>
            <a:fillRect/>
          </a:stretch>
        </p:blipFill>
        <p:spPr bwMode="auto">
          <a:xfrm rot="1525908">
            <a:off x="5331166" y="4066614"/>
            <a:ext cx="3257550" cy="1276350"/>
          </a:xfrm>
          <a:prstGeom prst="rect">
            <a:avLst/>
          </a:prstGeo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669021">
            <a:off x="1221324" y="1371229"/>
            <a:ext cx="4628062" cy="523220"/>
          </a:xfrm>
          <a:prstGeom prst="rect">
            <a:avLst/>
          </a:prstGeom>
        </p:spPr>
        <p:txBody>
          <a:bodyPr wrap="none">
            <a:prstTxWarp prst="textArchDown">
              <a:avLst/>
            </a:prstTxWarp>
            <a:spAutoFit/>
          </a:bodyPr>
          <a:lstStyle/>
          <a:p>
            <a:r>
              <a:rPr lang="cs-C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Proroctvo Simeona v chráme</a:t>
            </a:r>
            <a:endPar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Obdĺžnik 2"/>
          <p:cNvSpPr/>
          <p:nvPr/>
        </p:nvSpPr>
        <p:spPr>
          <a:xfrm>
            <a:off x="2285984" y="2214554"/>
            <a:ext cx="4572000" cy="646331"/>
          </a:xfrm>
          <a:prstGeom prst="rect">
            <a:avLst/>
          </a:prstGeom>
        </p:spPr>
        <p:txBody>
          <a:bodyPr>
            <a:spAutoFit/>
          </a:bodyPr>
          <a:lstStyle/>
          <a:p>
            <a:r>
              <a:rPr lang="cs-CZ"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„Svätý a spravodlivý Simeon a prorokyňa Anna“</a:t>
            </a:r>
            <a:endParaRPr lang="cs-CZ"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4" name="Obdĺžnik 3"/>
          <p:cNvSpPr/>
          <p:nvPr/>
        </p:nvSpPr>
        <p:spPr>
          <a:xfrm>
            <a:off x="1000100" y="2857496"/>
            <a:ext cx="6215106" cy="4031873"/>
          </a:xfrm>
          <a:prstGeom prst="rect">
            <a:avLst/>
          </a:prstGeom>
        </p:spPr>
        <p:txBody>
          <a:bodyPr wrap="square">
            <a:spAutoFit/>
          </a:bodyPr>
          <a:lstStyle/>
          <a:p>
            <a:r>
              <a:rPr lang="cs-CZ" sz="1600" dirty="0" smtClean="0">
                <a:latin typeface="Times New Roman" pitchFamily="18" charset="0"/>
                <a:cs typeface="Times New Roman" pitchFamily="18" charset="0"/>
              </a:rPr>
              <a:t>-Simeon znamená „počúvajúci“ a Anna „milá“.</a:t>
            </a:r>
          </a:p>
          <a:p>
            <a:r>
              <a:rPr lang="cs-CZ" sz="1600" dirty="0" smtClean="0">
                <a:latin typeface="Times New Roman" pitchFamily="18" charset="0"/>
                <a:cs typeface="Times New Roman" pitchFamily="18" charset="0"/>
              </a:rPr>
              <a:t>-Bol už zrejme starcom, </a:t>
            </a:r>
          </a:p>
          <a:p>
            <a:r>
              <a:rPr lang="cs-CZ" sz="1600" dirty="0" smtClean="0">
                <a:latin typeface="Times New Roman" pitchFamily="18" charset="0"/>
                <a:cs typeface="Times New Roman" pitchFamily="18" charset="0"/>
              </a:rPr>
              <a:t>  keď dieťa Ježiša, ktorého matka niesla do chrámu, s   dojatím vítal ako Božiu spásu.</a:t>
            </a:r>
          </a:p>
          <a:p>
            <a:pPr>
              <a:buFontTx/>
              <a:buChar char="-"/>
            </a:pPr>
            <a:r>
              <a:rPr lang="cs-CZ" sz="1600" dirty="0" smtClean="0"/>
              <a:t> </a:t>
            </a:r>
            <a:r>
              <a:rPr lang="cs-CZ" sz="1600" dirty="0" smtClean="0">
                <a:latin typeface="Times New Roman" pitchFamily="18" charset="0"/>
                <a:cs typeface="Times New Roman" pitchFamily="18" charset="0"/>
              </a:rPr>
              <a:t>S Gamalielovým synom Rabbanom Simeonom, avšak ten bol vtedy ešte mladíkom, a s predstaveným synedria Simeonom, Hillelovým synom a otcom Gamaliela I.</a:t>
            </a:r>
          </a:p>
          <a:p>
            <a:r>
              <a:rPr lang="sk-SK"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Novozákonné apokryfy urobili zo Simeona kňaza,   alebo veľkňaza pretože vstúpil do chrámu a vyslovil požehnanie.</a:t>
            </a:r>
          </a:p>
          <a:p>
            <a:r>
              <a:rPr lang="sk-SK"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Na príbeh Simeona nadväzuje v Lukášovom evanjeliu príbeh prorokyne  Anny. </a:t>
            </a:r>
          </a:p>
          <a:p>
            <a:r>
              <a:rPr lang="sk-SK" sz="1600" dirty="0" smtClean="0">
                <a:latin typeface="Times New Roman" pitchFamily="18" charset="0"/>
                <a:cs typeface="Times New Roman" pitchFamily="18" charset="0"/>
              </a:rPr>
              <a:t>- </a:t>
            </a:r>
            <a:r>
              <a:rPr lang="cs-CZ" sz="1600" dirty="0" smtClean="0">
                <a:latin typeface="Times New Roman" pitchFamily="18" charset="0"/>
                <a:cs typeface="Times New Roman" pitchFamily="18" charset="0"/>
              </a:rPr>
              <a:t>Ako 14 ročná sa vydala, no po 7 rokoch sa stala vdovou. Rovnako ako Simeon, aj ona v pokročilom veku, ako 84- ročná vdova , bola svedkyňou  obetovania Ježiša v chráme.</a:t>
            </a:r>
          </a:p>
          <a:p>
            <a:endParaRPr lang="cs-CZ"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pic>
        <p:nvPicPr>
          <p:cNvPr id="1026" name="Picture 2" descr="http://mojazabava.wbl.sk/CAWDKBWF.gif"/>
          <p:cNvPicPr>
            <a:picLocks noChangeAspect="1" noChangeArrowheads="1" noCrop="1"/>
          </p:cNvPicPr>
          <p:nvPr/>
        </p:nvPicPr>
        <p:blipFill>
          <a:blip r:embed="rId2" cstate="print"/>
          <a:srcRect/>
          <a:stretch>
            <a:fillRect/>
          </a:stretch>
        </p:blipFill>
        <p:spPr bwMode="auto">
          <a:xfrm rot="1687689">
            <a:off x="5231902" y="1154675"/>
            <a:ext cx="3629025" cy="981076"/>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532259">
            <a:off x="3093509" y="440788"/>
            <a:ext cx="3909404" cy="584775"/>
          </a:xfrm>
          <a:prstGeom prst="rect">
            <a:avLst/>
          </a:prstGeom>
        </p:spPr>
        <p:txBody>
          <a:bodyPr wrap="none">
            <a:prstTxWarp prst="textArchUp">
              <a:avLst/>
            </a:prstTxWarp>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Svätý prorok Azariáš</a:t>
            </a:r>
            <a:endParaRPr lang="cs-C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9458" name="Picture 2" descr="http://upload.wikimedia.org/wikipedia/commons/thumb/0/0b/Isaiah-Michelangelo.jpg/220px-Isaiah-Michelangelo.jpg"/>
          <p:cNvPicPr>
            <a:picLocks noChangeAspect="1" noChangeArrowheads="1"/>
          </p:cNvPicPr>
          <p:nvPr/>
        </p:nvPicPr>
        <p:blipFill>
          <a:blip r:embed="rId2" cstate="print"/>
          <a:srcRect/>
          <a:stretch>
            <a:fillRect/>
          </a:stretch>
        </p:blipFill>
        <p:spPr bwMode="auto">
          <a:xfrm rot="21143512">
            <a:off x="3252492" y="683773"/>
            <a:ext cx="1886133" cy="2854921"/>
          </a:xfrm>
          <a:prstGeom prst="rect">
            <a:avLst/>
          </a:prstGeom>
          <a:ln>
            <a:noFill/>
          </a:ln>
          <a:effectLst>
            <a:glow rad="101600">
              <a:schemeClr val="accent1">
                <a:satMod val="175000"/>
                <a:alpha val="40000"/>
              </a:schemeClr>
            </a:glow>
            <a:softEdge rad="112500"/>
          </a:effectLst>
          <a:scene3d>
            <a:camera prst="isometricOffAxis1Right"/>
            <a:lightRig rig="threePt" dir="t"/>
          </a:scene3d>
        </p:spPr>
      </p:pic>
      <p:sp>
        <p:nvSpPr>
          <p:cNvPr id="5" name="Obdĺžnik 4"/>
          <p:cNvSpPr/>
          <p:nvPr/>
        </p:nvSpPr>
        <p:spPr>
          <a:xfrm>
            <a:off x="1500166" y="3357562"/>
            <a:ext cx="7072362" cy="2800767"/>
          </a:xfrm>
          <a:prstGeom prst="rect">
            <a:avLst/>
          </a:prstGeom>
        </p:spPr>
        <p:txBody>
          <a:bodyPr wrap="square">
            <a:spAutoFit/>
          </a:bodyPr>
          <a:lstStyle/>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Jeho meno má hebrejský pôvod a znamená „Božia pomoc“.</a:t>
            </a:r>
          </a:p>
          <a:p>
            <a:r>
              <a:rPr lang="cs-CZ" sz="1600" dirty="0" smtClean="0"/>
              <a:t> </a:t>
            </a:r>
            <a:r>
              <a:rPr lang="cs-CZ" sz="1600" dirty="0" smtClean="0">
                <a:latin typeface="Times New Roman" pitchFamily="18" charset="0"/>
                <a:cs typeface="Times New Roman" pitchFamily="18" charset="0"/>
              </a:rPr>
              <a:t>Azariáš bol synom Obeda a pravdepodobne bol aj kráľovým učiteľom</a:t>
            </a:r>
          </a:p>
          <a:p>
            <a:endParaRPr lang="cs-CZ" sz="1600" dirty="0" smtClean="0">
              <a:latin typeface="Times New Roman" pitchFamily="18" charset="0"/>
              <a:cs typeface="Times New Roman" pitchFamily="18" charset="0"/>
            </a:endParaRPr>
          </a:p>
          <a:p>
            <a:r>
              <a:rPr lang="cs-CZ" sz="1600" dirty="0" smtClean="0"/>
              <a:t> </a:t>
            </a:r>
            <a:r>
              <a:rPr lang="cs-CZ" sz="1600" dirty="0" smtClean="0">
                <a:latin typeface="Times New Roman" pitchFamily="18" charset="0"/>
                <a:cs typeface="Times New Roman" pitchFamily="18" charset="0"/>
              </a:rPr>
              <a:t>Keď kráľ Asa porazil etiópskeho kráľa Zara, šiel mu prorok Azariáš naproti a napomínal ho k Božej bázni a podnietil ho k tomu, aby kráľ pod trestom smrti zakázal akúkoľvek modloslužbu..</a:t>
            </a:r>
          </a:p>
          <a:p>
            <a:endParaRPr lang="sk-SK" sz="1600" dirty="0" smtClean="0">
              <a:latin typeface="Times New Roman" pitchFamily="18" charset="0"/>
              <a:cs typeface="Times New Roman" pitchFamily="18" charset="0"/>
            </a:endParaRPr>
          </a:p>
          <a:p>
            <a:endParaRPr lang="cs-CZ" sz="1600" dirty="0" smtClean="0">
              <a:latin typeface="Times New Roman" pitchFamily="18" charset="0"/>
              <a:cs typeface="Times New Roman" pitchFamily="18" charset="0"/>
            </a:endParaRPr>
          </a:p>
          <a:p>
            <a:endParaRPr lang="cs-CZ" sz="1600" dirty="0" smtClean="0">
              <a:latin typeface="Times New Roman" pitchFamily="18" charset="0"/>
              <a:cs typeface="Times New Roman" pitchFamily="18" charset="0"/>
            </a:endParaRPr>
          </a:p>
          <a:p>
            <a:endParaRPr lang="cs-CZ" sz="1600" dirty="0">
              <a:latin typeface="Times New Roman" pitchFamily="18" charset="0"/>
              <a:cs typeface="Times New Roman" pitchFamily="18" charset="0"/>
            </a:endParaRPr>
          </a:p>
        </p:txBody>
      </p:sp>
      <p:sp>
        <p:nvSpPr>
          <p:cNvPr id="8" name="Obdĺžnik 7"/>
          <p:cNvSpPr/>
          <p:nvPr/>
        </p:nvSpPr>
        <p:spPr>
          <a:xfrm>
            <a:off x="3643306" y="5072074"/>
            <a:ext cx="4572000" cy="830997"/>
          </a:xfrm>
          <a:prstGeom prst="rect">
            <a:avLst/>
          </a:prstGeom>
        </p:spPr>
        <p:txBody>
          <a:bodyPr>
            <a:spAutoFit/>
          </a:bodyPr>
          <a:lstStyle/>
          <a:p>
            <a:r>
              <a:rPr lang="cs-CZ" sz="1600" dirty="0" smtClean="0">
                <a:latin typeface="Times New Roman" pitchFamily="18" charset="0"/>
                <a:cs typeface="Times New Roman" pitchFamily="18" charset="0"/>
              </a:rPr>
              <a:t>Čarodejnicu a vraj predpovedal židovskému národu množstvo útrap zo straty požehnania, ktoré ich postihne po smrti Krista.</a:t>
            </a:r>
            <a:endParaRPr lang="cs-CZ" sz="1600" dirty="0">
              <a:latin typeface="Times New Roman" pitchFamily="18" charset="0"/>
              <a:cs typeface="Times New Roman" pitchFamily="18" charset="0"/>
            </a:endParaRPr>
          </a:p>
        </p:txBody>
      </p:sp>
      <p:sp>
        <p:nvSpPr>
          <p:cNvPr id="9" name="Obdĺžnik 8"/>
          <p:cNvSpPr/>
          <p:nvPr/>
        </p:nvSpPr>
        <p:spPr>
          <a:xfrm>
            <a:off x="4929190" y="5857892"/>
            <a:ext cx="3191836" cy="338554"/>
          </a:xfrm>
          <a:prstGeom prst="rect">
            <a:avLst/>
          </a:prstGeom>
        </p:spPr>
        <p:txBody>
          <a:bodyPr wrap="none">
            <a:spAutoFit/>
          </a:bodyPr>
          <a:lstStyle/>
          <a:p>
            <a:r>
              <a:rPr lang="cs-CZ" sz="1600" b="1" dirty="0" smtClean="0">
                <a:latin typeface="Times New Roman" pitchFamily="18" charset="0"/>
                <a:cs typeface="Times New Roman" pitchFamily="18" charset="0"/>
              </a:rPr>
              <a:t>Prorok Azariáš zomrel v Symbate.</a:t>
            </a:r>
            <a:endParaRPr lang="cs-CZ" sz="1600" b="1" dirty="0">
              <a:latin typeface="Times New Roman" pitchFamily="18" charset="0"/>
              <a:cs typeface="Times New Roman" pitchFamily="18" charset="0"/>
            </a:endParaRPr>
          </a:p>
        </p:txBody>
      </p:sp>
      <p:pic>
        <p:nvPicPr>
          <p:cNvPr id="19462" name="Picture 6" descr="http://mojazabava.wbl.sk/k14.gif"/>
          <p:cNvPicPr>
            <a:picLocks noChangeAspect="1" noChangeArrowheads="1" noCrop="1"/>
          </p:cNvPicPr>
          <p:nvPr/>
        </p:nvPicPr>
        <p:blipFill>
          <a:blip r:embed="rId3" cstate="print"/>
          <a:srcRect/>
          <a:stretch>
            <a:fillRect/>
          </a:stretch>
        </p:blipFill>
        <p:spPr bwMode="auto">
          <a:xfrm rot="20214077">
            <a:off x="718481" y="289885"/>
            <a:ext cx="1857363" cy="1857364"/>
          </a:xfrm>
          <a:prstGeom prst="rect">
            <a:avLst/>
          </a:prstGeom>
          <a:noFill/>
        </p:spPr>
      </p:pic>
      <p:pic>
        <p:nvPicPr>
          <p:cNvPr id="19464" name="Picture 8" descr="http://mojazabava.wbl.sk/div_33.gif"/>
          <p:cNvPicPr>
            <a:picLocks noChangeAspect="1" noChangeArrowheads="1" noCrop="1"/>
          </p:cNvPicPr>
          <p:nvPr/>
        </p:nvPicPr>
        <p:blipFill>
          <a:blip r:embed="rId4" cstate="print"/>
          <a:srcRect/>
          <a:stretch>
            <a:fillRect/>
          </a:stretch>
        </p:blipFill>
        <p:spPr bwMode="auto">
          <a:xfrm rot="814517">
            <a:off x="55345" y="5500953"/>
            <a:ext cx="3800475" cy="923925"/>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checkerboard(across)">
                                      <p:cBhvr>
                                        <p:cTn id="14" dur="5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73638">
            <a:off x="2653652" y="778612"/>
            <a:ext cx="3429024" cy="400110"/>
          </a:xfrm>
          <a:prstGeom prst="rect">
            <a:avLst/>
          </a:prstGeom>
        </p:spPr>
        <p:txBody>
          <a:bodyPr wrap="none">
            <a:prstTxWarp prst="textArchDown">
              <a:avLst/>
            </a:prstTxWarp>
            <a:spAutoFit/>
          </a:bodyPr>
          <a:lstStyle/>
          <a:p>
            <a:r>
              <a:rPr lang="cs-C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Útek do Egypta </a:t>
            </a:r>
            <a:endParaRPr lang="cs-C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0482" name="Picture 2" descr="http://mojazabava.wbl.sk/21.gif"/>
          <p:cNvPicPr>
            <a:picLocks noChangeAspect="1" noChangeArrowheads="1" noCrop="1"/>
          </p:cNvPicPr>
          <p:nvPr/>
        </p:nvPicPr>
        <p:blipFill>
          <a:blip r:embed="rId2" cstate="print"/>
          <a:srcRect/>
          <a:stretch>
            <a:fillRect/>
          </a:stretch>
        </p:blipFill>
        <p:spPr bwMode="auto">
          <a:xfrm rot="955092">
            <a:off x="4914901" y="703193"/>
            <a:ext cx="3695700" cy="933450"/>
          </a:xfrm>
          <a:prstGeom prst="rect">
            <a:avLst/>
          </a:prstGeom>
          <a:noFill/>
        </p:spPr>
      </p:pic>
      <p:sp>
        <p:nvSpPr>
          <p:cNvPr id="5" name="Obdĺžnik 4"/>
          <p:cNvSpPr/>
          <p:nvPr/>
        </p:nvSpPr>
        <p:spPr>
          <a:xfrm>
            <a:off x="1428728" y="1714488"/>
            <a:ext cx="6072230" cy="2062103"/>
          </a:xfrm>
          <a:prstGeom prst="rect">
            <a:avLst/>
          </a:prstGeom>
        </p:spPr>
        <p:txBody>
          <a:bodyPr wrap="square">
            <a:spAutoFit/>
          </a:bodyPr>
          <a:lstStyle/>
          <a:p>
            <a:r>
              <a:rPr lang="cs-CZ" sz="1600" dirty="0" smtClean="0">
                <a:latin typeface="Times New Roman" pitchFamily="18" charset="0"/>
                <a:cs typeface="Times New Roman" pitchFamily="18" charset="0"/>
              </a:rPr>
              <a:t>Útek do Egypta je biblická udalosť opísaná v Matúšovom evanjeliu (Mt 2,13-23), pri ktorej sv. Josef utiekol so svojou ženou Mariou a novonarodeným Ježišom po návšteve Troch kráľov z Betlehema do Egypta, pretože sa dozvedel, že kráľ Herodes chystá vyvraždenie všetkých novorodencov.</a:t>
            </a:r>
          </a:p>
          <a:p>
            <a:r>
              <a:rPr lang="cs-CZ" sz="1600" dirty="0" smtClean="0">
                <a:latin typeface="Times New Roman" pitchFamily="18" charset="0"/>
                <a:cs typeface="Times New Roman" pitchFamily="18" charset="0"/>
              </a:rPr>
              <a:t> Tento príbeh je často zobrazovaný v umení ako posledná scéna sérií zobrazujúcich narodenia Ježiša a je tiež bežnou súčasťou cyklov Život Panny Márie a Život Krista.</a:t>
            </a:r>
            <a:endParaRPr lang="cs-CZ" sz="1600" dirty="0">
              <a:latin typeface="Times New Roman" pitchFamily="18" charset="0"/>
              <a:cs typeface="Times New Roman" pitchFamily="18" charset="0"/>
            </a:endParaRPr>
          </a:p>
        </p:txBody>
      </p:sp>
      <p:sp>
        <p:nvSpPr>
          <p:cNvPr id="6" name="Obdĺžnik 5"/>
          <p:cNvSpPr/>
          <p:nvPr/>
        </p:nvSpPr>
        <p:spPr>
          <a:xfrm>
            <a:off x="2786050" y="3714752"/>
            <a:ext cx="4572000" cy="1569660"/>
          </a:xfrm>
          <a:prstGeom prst="rect">
            <a:avLst/>
          </a:prstGeom>
        </p:spPr>
        <p:txBody>
          <a:bodyPr>
            <a:spAutoFit/>
          </a:bodyPr>
          <a:lstStyle/>
          <a:p>
            <a:r>
              <a:rPr lang="cs-CZ" sz="1600" dirty="0" smtClean="0">
                <a:latin typeface="Times New Roman" pitchFamily="18" charset="0"/>
                <a:cs typeface="Times New Roman" pitchFamily="18" charset="0"/>
              </a:rPr>
              <a:t>Krajiny, kam sa Svätá rodina vrátila, je nazývaná Izrael (Mt 2,20), pričom ide o jediné miesto v Novom zákone, kde je Izrael jednoznačne zemepisným pojmom zahŕňajúcim Judsko a Galileu skôr než odkazom na súbor veriacich ľudí alebo židov všeobecne. </a:t>
            </a:r>
            <a:endParaRPr lang="cs-CZ" sz="1600" dirty="0">
              <a:latin typeface="Times New Roman" pitchFamily="18" charset="0"/>
              <a:cs typeface="Times New Roman" pitchFamily="18" charset="0"/>
            </a:endParaRPr>
          </a:p>
        </p:txBody>
      </p:sp>
      <p:sp>
        <p:nvSpPr>
          <p:cNvPr id="7" name="Obdĺžnik 6"/>
          <p:cNvSpPr/>
          <p:nvPr/>
        </p:nvSpPr>
        <p:spPr>
          <a:xfrm>
            <a:off x="642910" y="5072074"/>
            <a:ext cx="4572000" cy="1107996"/>
          </a:xfrm>
          <a:prstGeom prst="rect">
            <a:avLst/>
          </a:prstGeom>
        </p:spPr>
        <p:txBody>
          <a:bodyPr>
            <a:spAutoFit/>
          </a:bodyPr>
          <a:lstStyle/>
          <a:p>
            <a:endParaRPr lang="cs-CZ" dirty="0" smtClean="0"/>
          </a:p>
          <a:p>
            <a:r>
              <a:rPr lang="cs-CZ" sz="1600" dirty="0" smtClean="0">
                <a:latin typeface="Times New Roman" pitchFamily="18" charset="0"/>
                <a:cs typeface="Times New Roman" pitchFamily="18" charset="0"/>
              </a:rPr>
              <a:t>Príbeh zmieňuje, že sa Svätá rodina najprv chcela vrátiť do Judey, ale keď zistila, že sa novým kráľom Judska stal Archelaos, utiekla do Galiley.</a:t>
            </a:r>
            <a:endParaRPr lang="cs-CZ" sz="1600" dirty="0">
              <a:latin typeface="Times New Roman" pitchFamily="18" charset="0"/>
              <a:cs typeface="Times New Roman" pitchFamily="18" charset="0"/>
            </a:endParaRPr>
          </a:p>
        </p:txBody>
      </p:sp>
      <p:pic>
        <p:nvPicPr>
          <p:cNvPr id="20484" name="Picture 4" descr="http://mojazabava.wbl.sk/Barra2520flor.gif"/>
          <p:cNvPicPr>
            <a:picLocks noChangeAspect="1" noChangeArrowheads="1" noCrop="1"/>
          </p:cNvPicPr>
          <p:nvPr/>
        </p:nvPicPr>
        <p:blipFill>
          <a:blip r:embed="rId3" cstate="print"/>
          <a:srcRect/>
          <a:stretch>
            <a:fillRect/>
          </a:stretch>
        </p:blipFill>
        <p:spPr bwMode="auto">
          <a:xfrm>
            <a:off x="4000496" y="5857892"/>
            <a:ext cx="4286250" cy="790576"/>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1097880">
            <a:off x="1259632" y="836712"/>
            <a:ext cx="5459380" cy="461665"/>
          </a:xfrm>
          <a:prstGeom prst="rect">
            <a:avLst/>
          </a:prstGeom>
        </p:spPr>
        <p:txBody>
          <a:bodyPr wrap="none">
            <a:prstTxWarp prst="textArchUp">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Strata dvanásťročného Ježiša  v chráme</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BlokTextu 2"/>
          <p:cNvSpPr txBox="1"/>
          <p:nvPr/>
        </p:nvSpPr>
        <p:spPr>
          <a:xfrm>
            <a:off x="2699792" y="1196752"/>
            <a:ext cx="4248472" cy="461665"/>
          </a:xfrm>
          <a:prstGeom prst="rect">
            <a:avLst/>
          </a:prstGeom>
          <a:noFill/>
        </p:spPr>
        <p:txBody>
          <a:bodyPr wrap="square" rtlCol="0">
            <a:prstTxWarp prst="textArchDown">
              <a:avLst/>
            </a:prstTxWarp>
            <a:spAutoFit/>
          </a:bodyPr>
          <a:lstStyle/>
          <a:p>
            <a:r>
              <a:rPr lang="sk-SK"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Obetovanie </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Obdĺžnik 3"/>
          <p:cNvSpPr/>
          <p:nvPr/>
        </p:nvSpPr>
        <p:spPr>
          <a:xfrm>
            <a:off x="899592" y="2087463"/>
            <a:ext cx="3240360" cy="4278094"/>
          </a:xfrm>
          <a:prstGeom prst="rect">
            <a:avLst/>
          </a:prstGeom>
        </p:spPr>
        <p:txBody>
          <a:bodyPr wrap="square">
            <a:spAutoFit/>
          </a:bodyPr>
          <a:lstStyle/>
          <a:p>
            <a:r>
              <a:rPr lang="cs-CZ" sz="1600" dirty="0" smtClean="0">
                <a:latin typeface="Times New Roman" pitchFamily="18" charset="0"/>
                <a:cs typeface="Times New Roman" pitchFamily="18" charset="0"/>
              </a:rPr>
              <a:t>Obetovanie</a:t>
            </a:r>
            <a:r>
              <a:rPr lang="cs-CZ" sz="1600" b="1" dirty="0" smtClean="0">
                <a:latin typeface="Times New Roman" pitchFamily="18" charset="0"/>
                <a:cs typeface="Times New Roman" pitchFamily="18" charset="0"/>
              </a:rPr>
              <a:t> </a:t>
            </a:r>
            <a:r>
              <a:rPr lang="cs-CZ" sz="1600" b="1" u="sng" dirty="0" smtClean="0">
                <a:latin typeface="Times New Roman" pitchFamily="18" charset="0"/>
                <a:cs typeface="Times New Roman" pitchFamily="18" charset="0"/>
              </a:rPr>
              <a:t>Ježiša v chráme</a:t>
            </a:r>
            <a:r>
              <a:rPr lang="cs-CZ" sz="1600" dirty="0" smtClean="0">
                <a:latin typeface="Times New Roman" pitchFamily="18" charset="0"/>
                <a:cs typeface="Times New Roman" pitchFamily="18" charset="0"/>
              </a:rPr>
              <a:t> ho predstavuje ako prvorodeného, ktorý patrí Pánovi. So Simeonom a Annou celé očakávanie Izraela prichádza na stretnutie so svojím Spasiteľom (tak túto udalosť volá byzantská tradícia). Ježiš je uznaný za toľko očakávaného Mesiáša, za „svetlo pohanov“ a „slávu Izraela“, ale aj za „znamenie, ktorému budú odporovať“. Meč bolesti predpovedaný Márii ohlasuje tú inú, dokonalú a jediné obetu, obetu kríža, ktorá prinesie spásu, ktorú Boh „pripravil pred tvárou všetkých národov“. </a:t>
            </a:r>
            <a:br>
              <a:rPr lang="cs-CZ" sz="1600" dirty="0" smtClean="0">
                <a:latin typeface="Times New Roman" pitchFamily="18" charset="0"/>
                <a:cs typeface="Times New Roman" pitchFamily="18" charset="0"/>
              </a:rPr>
            </a:br>
            <a:endParaRPr lang="cs-CZ" sz="1600" dirty="0">
              <a:latin typeface="Times New Roman" pitchFamily="18" charset="0"/>
              <a:cs typeface="Times New Roman" pitchFamily="18" charset="0"/>
            </a:endParaRPr>
          </a:p>
        </p:txBody>
      </p:sp>
      <p:pic>
        <p:nvPicPr>
          <p:cNvPr id="1026" name="Picture 2" descr="Kresťania aj na Veľkonočný pondelok slávia zmŕtvychvstanie Krista"/>
          <p:cNvPicPr>
            <a:picLocks noChangeAspect="1" noChangeArrowheads="1"/>
          </p:cNvPicPr>
          <p:nvPr/>
        </p:nvPicPr>
        <p:blipFill>
          <a:blip r:embed="rId2" cstate="print"/>
          <a:srcRect/>
          <a:stretch>
            <a:fillRect/>
          </a:stretch>
        </p:blipFill>
        <p:spPr bwMode="auto">
          <a:xfrm rot="1363060">
            <a:off x="4682249" y="2138581"/>
            <a:ext cx="3450685" cy="3450685"/>
          </a:xfrm>
          <a:prstGeom prst="roundRect">
            <a:avLst>
              <a:gd name="adj" fmla="val 8594"/>
            </a:avLst>
          </a:prstGeom>
          <a:solidFill>
            <a:srgbClr val="FFFFFF">
              <a:shade val="85000"/>
            </a:srgbClr>
          </a:solidFill>
          <a:ln>
            <a:noFill/>
          </a:ln>
          <a:effectLst>
            <a:glow rad="101600">
              <a:schemeClr val="accent1">
                <a:satMod val="175000"/>
                <a:alpha val="40000"/>
              </a:schemeClr>
            </a:glow>
            <a:reflection blurRad="6350" stA="52000" endA="300" endPos="35000" dir="5400000" sy="-100000" algn="bl" rotWithShape="0"/>
          </a:effectLst>
        </p:spPr>
      </p:pic>
      <p:pic>
        <p:nvPicPr>
          <p:cNvPr id="6" name="Picture 8" descr="http://mojazabava.wbl.sk/div_33.gif"/>
          <p:cNvPicPr>
            <a:picLocks noChangeAspect="1" noChangeArrowheads="1" noCrop="1"/>
          </p:cNvPicPr>
          <p:nvPr/>
        </p:nvPicPr>
        <p:blipFill>
          <a:blip r:embed="rId3" cstate="print"/>
          <a:srcRect/>
          <a:stretch>
            <a:fillRect/>
          </a:stretch>
        </p:blipFill>
        <p:spPr bwMode="auto">
          <a:xfrm rot="814517">
            <a:off x="3907266" y="5500953"/>
            <a:ext cx="3800475" cy="923925"/>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816224">
            <a:off x="1911468" y="677809"/>
            <a:ext cx="3602268" cy="461665"/>
          </a:xfrm>
          <a:prstGeom prst="rect">
            <a:avLst/>
          </a:prstGeom>
        </p:spPr>
        <p:txBody>
          <a:bodyPr wrap="none">
            <a:prstTxWarp prst="textArchDown">
              <a:avLst/>
            </a:prstTxWarp>
            <a:spAutoFit/>
          </a:bodyPr>
          <a:lstStyle/>
          <a:p>
            <a:r>
              <a:rPr lang="cs-CZ"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Nájdenie Ježiša v chráme </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Obdĺžnik 2"/>
          <p:cNvSpPr/>
          <p:nvPr/>
        </p:nvSpPr>
        <p:spPr>
          <a:xfrm>
            <a:off x="683568" y="2204864"/>
            <a:ext cx="4032448" cy="3293209"/>
          </a:xfrm>
          <a:prstGeom prst="rect">
            <a:avLst/>
          </a:prstGeom>
        </p:spPr>
        <p:txBody>
          <a:bodyPr wrap="square">
            <a:spAutoFit/>
          </a:bodyPr>
          <a:lstStyle/>
          <a:p>
            <a:r>
              <a:rPr lang="cs-CZ" sz="1600" dirty="0" smtClean="0">
                <a:latin typeface="Times New Roman" pitchFamily="18" charset="0"/>
                <a:cs typeface="Times New Roman" pitchFamily="18" charset="0"/>
              </a:rPr>
              <a:t>Nájdenie </a:t>
            </a:r>
            <a:r>
              <a:rPr lang="cs-CZ" sz="1600" b="1" u="sng" dirty="0" smtClean="0">
                <a:latin typeface="Times New Roman" pitchFamily="18" charset="0"/>
                <a:cs typeface="Times New Roman" pitchFamily="18" charset="0"/>
              </a:rPr>
              <a:t>Ježiša v chráme</a:t>
            </a:r>
            <a:r>
              <a:rPr lang="cs-CZ" sz="1600" dirty="0" smtClean="0">
                <a:latin typeface="Times New Roman" pitchFamily="18" charset="0"/>
                <a:cs typeface="Times New Roman" pitchFamily="18" charset="0"/>
              </a:rPr>
              <a:t>  je jediná udalosť, ktorá prerušuje mlčanie evangelií o rokoch Ježišovho skrytého života.  Ježiš tu dáva tušiť tajomstvo svojho úplného zasvätenia poslaniu, ktoré vyplývalo z jeho Božieho synovstva: „Nevedeli ste, že mám byť tam, kde ide o môjho Otca?“. </a:t>
            </a:r>
          </a:p>
          <a:p>
            <a:r>
              <a:rPr lang="cs-CZ" sz="1600" dirty="0" smtClean="0">
                <a:latin typeface="Times New Roman" pitchFamily="18" charset="0"/>
                <a:cs typeface="Times New Roman" pitchFamily="18" charset="0"/>
              </a:rPr>
              <a:t> Mária a Jozef „nepochopili“ tieto slová, ale prijali ich s vierou  a Mária „zachovávala všetky [tieto] slová vo svojom srdci“  po všetky roky, v ktorých Ježiš postával skrytý v tichu bežného života. </a:t>
            </a:r>
            <a:br>
              <a:rPr lang="cs-CZ" sz="1600" dirty="0" smtClean="0">
                <a:latin typeface="Times New Roman" pitchFamily="18" charset="0"/>
                <a:cs typeface="Times New Roman" pitchFamily="18" charset="0"/>
              </a:rPr>
            </a:br>
            <a:endParaRPr lang="cs-CZ" sz="1600" dirty="0">
              <a:latin typeface="Times New Roman" pitchFamily="18" charset="0"/>
              <a:cs typeface="Times New Roman" pitchFamily="18" charset="0"/>
            </a:endParaRPr>
          </a:p>
        </p:txBody>
      </p:sp>
      <p:pic>
        <p:nvPicPr>
          <p:cNvPr id="22530" name="Picture 2" descr="http://chvala.weebly.com/uploads/1/4/2/4/1424369/5310056.jpg"/>
          <p:cNvPicPr>
            <a:picLocks noChangeAspect="1" noChangeArrowheads="1"/>
          </p:cNvPicPr>
          <p:nvPr/>
        </p:nvPicPr>
        <p:blipFill>
          <a:blip r:embed="rId3" cstate="print"/>
          <a:srcRect/>
          <a:stretch>
            <a:fillRect/>
          </a:stretch>
        </p:blipFill>
        <p:spPr bwMode="auto">
          <a:xfrm rot="835134">
            <a:off x="4495048" y="2074437"/>
            <a:ext cx="4052877" cy="2848407"/>
          </a:xfrm>
          <a:prstGeom prst="rect">
            <a:avLst/>
          </a:prstGeom>
          <a:ln>
            <a:noFill/>
          </a:ln>
          <a:effectLst>
            <a:glow rad="101600">
              <a:schemeClr val="accent1">
                <a:satMod val="175000"/>
                <a:alpha val="40000"/>
              </a:schemeClr>
            </a:glow>
            <a:softEdge rad="112500"/>
          </a:effectLst>
        </p:spPr>
      </p:pic>
      <p:pic>
        <p:nvPicPr>
          <p:cNvPr id="5" name="Picture 6" descr="http://mojazabava.wbl.sk/div_34.gif"/>
          <p:cNvPicPr>
            <a:picLocks noChangeAspect="1" noChangeArrowheads="1" noCrop="1"/>
          </p:cNvPicPr>
          <p:nvPr/>
        </p:nvPicPr>
        <p:blipFill>
          <a:blip r:embed="rId4" cstate="print"/>
          <a:srcRect/>
          <a:stretch>
            <a:fillRect/>
          </a:stretch>
        </p:blipFill>
        <p:spPr bwMode="auto">
          <a:xfrm rot="20592590">
            <a:off x="2727150" y="5607799"/>
            <a:ext cx="3686175" cy="733426"/>
          </a:xfrm>
          <a:prstGeom prst="rect">
            <a:avLst/>
          </a:prstGeom>
          <a:noFill/>
        </p:spPr>
      </p:pic>
      <p:pic>
        <p:nvPicPr>
          <p:cNvPr id="6" name="Picture 6" descr="http://mojazabava.wbl.sk/k14.gif"/>
          <p:cNvPicPr>
            <a:picLocks noChangeAspect="1" noChangeArrowheads="1" noCrop="1"/>
          </p:cNvPicPr>
          <p:nvPr/>
        </p:nvPicPr>
        <p:blipFill>
          <a:blip r:embed="rId5" cstate="print"/>
          <a:srcRect/>
          <a:stretch>
            <a:fillRect/>
          </a:stretch>
        </p:blipFill>
        <p:spPr bwMode="auto">
          <a:xfrm rot="20214077">
            <a:off x="6230037" y="289886"/>
            <a:ext cx="1857363" cy="1857364"/>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0"/>
                                        </p:tgtEl>
                                        <p:attrNameLst>
                                          <p:attrName>style.visibility</p:attrName>
                                        </p:attrNameLst>
                                      </p:cBhvr>
                                      <p:to>
                                        <p:strVal val="visible"/>
                                      </p:to>
                                    </p:set>
                                    <p:anim calcmode="lin" valueType="num">
                                      <p:cBhvr additive="base">
                                        <p:cTn id="18" dur="500" fill="hold"/>
                                        <p:tgtEl>
                                          <p:spTgt spid="22530"/>
                                        </p:tgtEl>
                                        <p:attrNameLst>
                                          <p:attrName>ppt_x</p:attrName>
                                        </p:attrNameLst>
                                      </p:cBhvr>
                                      <p:tavLst>
                                        <p:tav tm="0">
                                          <p:val>
                                            <p:strVal val="#ppt_x"/>
                                          </p:val>
                                        </p:tav>
                                        <p:tav tm="100000">
                                          <p:val>
                                            <p:strVal val="#ppt_x"/>
                                          </p:val>
                                        </p:tav>
                                      </p:tavLst>
                                    </p:anim>
                                    <p:anim calcmode="lin" valueType="num">
                                      <p:cBhvr additive="base">
                                        <p:cTn id="19"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539955">
            <a:off x="1624546" y="654699"/>
            <a:ext cx="5074659" cy="461665"/>
          </a:xfrm>
          <a:prstGeom prst="rect">
            <a:avLst/>
          </a:prstGeom>
        </p:spPr>
        <p:txBody>
          <a:bodyPr wrap="none">
            <a:prstTxWarp prst="textArchDown">
              <a:avLst/>
            </a:prstTxWarp>
            <a:spAutoFit/>
          </a:bodyPr>
          <a:lstStyle/>
          <a:p>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Stretnutie s Ježišom na krížovej ceste</a:t>
            </a:r>
            <a:endParaRPr lang="pl-P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3554" name="Picture 2" descr="http://pis.sk/image/30832/ziva_krizova_cesta.jpg"/>
          <p:cNvPicPr>
            <a:picLocks noChangeAspect="1" noChangeArrowheads="1"/>
          </p:cNvPicPr>
          <p:nvPr/>
        </p:nvPicPr>
        <p:blipFill>
          <a:blip r:embed="rId2" cstate="print"/>
          <a:srcRect/>
          <a:stretch>
            <a:fillRect/>
          </a:stretch>
        </p:blipFill>
        <p:spPr bwMode="auto">
          <a:xfrm rot="800818">
            <a:off x="4405625" y="1663288"/>
            <a:ext cx="3032051" cy="2032613"/>
          </a:xfrm>
          <a:prstGeom prst="rect">
            <a:avLst/>
          </a:prstGeom>
          <a:noFill/>
        </p:spPr>
      </p:pic>
      <p:sp>
        <p:nvSpPr>
          <p:cNvPr id="4" name="Obdĺžnik 3"/>
          <p:cNvSpPr/>
          <p:nvPr/>
        </p:nvSpPr>
        <p:spPr>
          <a:xfrm>
            <a:off x="539552" y="3861048"/>
            <a:ext cx="5112568" cy="2062103"/>
          </a:xfrm>
          <a:prstGeom prst="rect">
            <a:avLst/>
          </a:prstGeom>
        </p:spPr>
        <p:txBody>
          <a:bodyPr wrap="square">
            <a:spAutoFit/>
          </a:bodyPr>
          <a:lstStyle/>
          <a:p>
            <a:r>
              <a:rPr lang="cs-CZ" sz="1600" dirty="0" smtClean="0">
                <a:latin typeface="Times New Roman" pitchFamily="18" charset="0"/>
                <a:cs typeface="Times New Roman" pitchFamily="18" charset="0"/>
              </a:rPr>
              <a:t>V duchu som sa pýtal (nie mňa) - až takéto bolestné to bolo?... Lebo v mojom srdci som cítil to obrovské poníženie Pána Ježiša a Panny Márie - plakal som /slzy akoby pršali/, až som sa triasol a telo sa dostávalo do kŕču /keby som bol sám, tak by som asi reval či kričal/. Najradšej by som sa hodil kdesi do prachu pred tieto bytosti a odovzdajúc sa im ostal tam s nimi, zanechajúc všetko to zlé, čo sa vo mne nachádza...</a:t>
            </a:r>
            <a:endParaRPr lang="cs-CZ" sz="1600" dirty="0">
              <a:latin typeface="Times New Roman" pitchFamily="18" charset="0"/>
              <a:cs typeface="Times New Roman" pitchFamily="18" charset="0"/>
            </a:endParaRPr>
          </a:p>
        </p:txBody>
      </p:sp>
      <p:pic>
        <p:nvPicPr>
          <p:cNvPr id="14338" name="Picture 2" descr="http://mojazabava.wbl.sk/k30.gif"/>
          <p:cNvPicPr>
            <a:picLocks noChangeAspect="1" noChangeArrowheads="1" noCrop="1"/>
          </p:cNvPicPr>
          <p:nvPr/>
        </p:nvPicPr>
        <p:blipFill>
          <a:blip r:embed="rId3" cstate="print"/>
          <a:srcRect/>
          <a:stretch>
            <a:fillRect/>
          </a:stretch>
        </p:blipFill>
        <p:spPr bwMode="auto">
          <a:xfrm rot="20142276">
            <a:off x="4486064" y="4514446"/>
            <a:ext cx="4286250" cy="1905000"/>
          </a:xfrm>
          <a:prstGeom prst="rect">
            <a:avLst/>
          </a:prstGeom>
          <a:noFill/>
        </p:spPr>
      </p:pic>
      <p:pic>
        <p:nvPicPr>
          <p:cNvPr id="14340" name="Picture 4" descr="http://mojazabava.wbl.sk/k14.gif"/>
          <p:cNvPicPr>
            <a:picLocks noChangeAspect="1" noChangeArrowheads="1" noCrop="1"/>
          </p:cNvPicPr>
          <p:nvPr/>
        </p:nvPicPr>
        <p:blipFill>
          <a:blip r:embed="rId4" cstate="print"/>
          <a:srcRect/>
          <a:stretch>
            <a:fillRect/>
          </a:stretch>
        </p:blipFill>
        <p:spPr bwMode="auto">
          <a:xfrm rot="20250013">
            <a:off x="571605" y="940773"/>
            <a:ext cx="2088231" cy="2088232"/>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additive="base">
                                        <p:cTn id="14" dur="500" fill="hold"/>
                                        <p:tgtEl>
                                          <p:spTgt spid="23554"/>
                                        </p:tgtEl>
                                        <p:attrNameLst>
                                          <p:attrName>ppt_x</p:attrName>
                                        </p:attrNameLst>
                                      </p:cBhvr>
                                      <p:tavLst>
                                        <p:tav tm="0">
                                          <p:val>
                                            <p:strVal val="#ppt_x"/>
                                          </p:val>
                                        </p:tav>
                                        <p:tav tm="100000">
                                          <p:val>
                                            <p:strVal val="#ppt_x"/>
                                          </p:val>
                                        </p:tav>
                                      </p:tavLst>
                                    </p:anim>
                                    <p:anim calcmode="lin" valueType="num">
                                      <p:cBhvr additive="base">
                                        <p:cTn id="15"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áda">
  <a:themeElements>
    <a:clrScheme name="Arkád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ád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ád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352</TotalTime>
  <Words>1025</Words>
  <Application>Microsoft Office PowerPoint</Application>
  <PresentationFormat>Prezentácia na obrazovke (4:3)</PresentationFormat>
  <Paragraphs>136</Paragraphs>
  <Slides>27</Slides>
  <Notes>3</Notes>
  <HiddenSlides>0</HiddenSlides>
  <MMClips>0</MMClips>
  <ScaleCrop>false</ScaleCrop>
  <HeadingPairs>
    <vt:vector size="4" baseType="variant">
      <vt:variant>
        <vt:lpstr>Motív</vt:lpstr>
      </vt:variant>
      <vt:variant>
        <vt:i4>1</vt:i4>
      </vt:variant>
      <vt:variant>
        <vt:lpstr>Nadpisy snímok</vt:lpstr>
      </vt:variant>
      <vt:variant>
        <vt:i4>27</vt:i4>
      </vt:variant>
    </vt:vector>
  </HeadingPairs>
  <TitlesOfParts>
    <vt:vector size="28" baseType="lpstr">
      <vt:lpstr>Arkáda</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Snímka 26</vt:lpstr>
      <vt:lpstr>Snímka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Matulka</dc:creator>
  <cp:lastModifiedBy>Matulka</cp:lastModifiedBy>
  <cp:revision>40</cp:revision>
  <dcterms:created xsi:type="dcterms:W3CDTF">2013-09-02T18:52:28Z</dcterms:created>
  <dcterms:modified xsi:type="dcterms:W3CDTF">2013-09-06T07:31:27Z</dcterms:modified>
</cp:coreProperties>
</file>