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66" r:id="rId2"/>
    <p:sldId id="267" r:id="rId3"/>
    <p:sldId id="308" r:id="rId4"/>
    <p:sldId id="309" r:id="rId5"/>
    <p:sldId id="310" r:id="rId6"/>
    <p:sldId id="311" r:id="rId7"/>
    <p:sldId id="313" r:id="rId8"/>
    <p:sldId id="307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66"/>
    <a:srgbClr val="7A007A"/>
    <a:srgbClr val="5C005C"/>
    <a:srgbClr val="A6A6E8"/>
    <a:srgbClr val="7676DC"/>
    <a:srgbClr val="7C7CDE"/>
    <a:srgbClr val="FF99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>
        <p:scale>
          <a:sx n="66" d="100"/>
          <a:sy n="66" d="100"/>
        </p:scale>
        <p:origin x="-64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9DA409-2AD7-4C8D-AB34-2005D9D7A89C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B51A3-987D-46C3-ACBD-4BC9CF3F7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CC1AA-9405-4FC9-9500-DE808528D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C8CA-2C49-4B7C-962B-6F14F9FD0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F57FFA-2214-4D09-9EC1-E5B050A38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DB4E-394B-46DD-BADC-9FAE25BB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F3A7C-E494-45E4-B800-4F20F611D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6B61-A1A6-4D3C-B794-78CF8CB15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23564-61C1-4697-B562-D61DC2246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B49EA-B715-4F84-8A7F-4C2F60798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12C88-617B-4DD6-91A6-5F446BAD2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6F6EF-2DB4-4E39-96CD-86EDEA3CE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94292-6111-48A1-BEC6-88034A00E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9188D77-88D3-4BF2-B988-958173809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myswindow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9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eltic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7733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2279650" y="6308725"/>
            <a:ext cx="458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t-PT" sz="1400" b="1">
                <a:solidFill>
                  <a:schemeClr val="bg1"/>
                </a:solidFill>
              </a:rPr>
              <a:t>Copyright © 2007 Tommy's Window. All Rights Reserved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11413" y="4433888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k-SK" sz="1800" b="1">
                <a:solidFill>
                  <a:srgbClr val="3B3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SNÍMKY  POSUNIETE  KLIKNUTÍM</a:t>
            </a:r>
            <a:endParaRPr lang="en-US" sz="1800" b="1">
              <a:solidFill>
                <a:srgbClr val="3B3B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771775" y="2609850"/>
            <a:ext cx="3324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Tommy's Window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Slideshow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771775" y="39465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♫ </a:t>
            </a:r>
            <a:r>
              <a:rPr lang="sk-SK" sz="2000" b="1">
                <a:solidFill>
                  <a:srgbClr val="FFFFFF"/>
                </a:solidFill>
                <a:latin typeface="Arial" charset="0"/>
                <a:cs typeface="Arial" charset="0"/>
              </a:rPr>
              <a:t>Zapnite si reproduktory</a:t>
            </a:r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18467" name="Picture 35" descr="5960803-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260350"/>
            <a:ext cx="8636000" cy="6337300"/>
          </a:xfrm>
          <a:prstGeom prst="rect">
            <a:avLst/>
          </a:prstGeom>
          <a:noFill/>
        </p:spPr>
      </p:pic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900113" y="2132013"/>
            <a:ext cx="727233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1D1DFF"/>
                    </a:gs>
                    <a:gs pos="100000">
                      <a:srgbClr val="FF9966"/>
                    </a:gs>
                  </a:gsLst>
                  <a:lin ang="5400000" scaled="1"/>
                </a:gradFill>
                <a:latin typeface="Arial Black"/>
              </a:rPr>
              <a:t>Sila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1D1DFF"/>
                    </a:gs>
                    <a:gs pos="100000">
                      <a:srgbClr val="FF9966"/>
                    </a:gs>
                  </a:gsLst>
                  <a:lin ang="5400000" scaled="1"/>
                </a:gradFill>
                <a:latin typeface="Arial Black"/>
              </a:rPr>
              <a:t>vďačnosti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38100">
            <a:solidFill>
              <a:srgbClr val="FFC24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611188" y="6165850"/>
            <a:ext cx="79930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Inšpiračné citáty o vďačnosti a vzdávaní chvály.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8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8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69"/>
                </p:tgtEl>
              </p:cMediaNode>
            </p:audio>
          </p:childTnLst>
        </p:cTn>
      </p:par>
    </p:tnLst>
    <p:bldLst>
      <p:bldP spid="18470" grpId="0"/>
      <p:bldP spid="18443" grpId="1"/>
      <p:bldP spid="18444" grpId="0" animBg="1"/>
      <p:bldP spid="18442" grpId="0"/>
      <p:bldP spid="18460" grpId="0" animBg="1"/>
      <p:bldP spid="18460" grpId="1" animBg="1"/>
      <p:bldP spid="184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6" descr="3182999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304800"/>
            <a:ext cx="8623300" cy="6248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7200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Vďačnosť</a:t>
            </a:r>
            <a:r>
              <a:rPr lang="en-US" kern="10" spc="36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je </a:t>
            </a:r>
            <a:r>
              <a:rPr lang="en-US" kern="10" spc="36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bezplatná</a:t>
            </a:r>
            <a:r>
              <a:rPr lang="en-US" kern="10" spc="36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— </a:t>
            </a:r>
            <a:r>
              <a:rPr lang="en-US" kern="10" spc="36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nič</a:t>
            </a:r>
            <a:r>
              <a:rPr lang="en-US" kern="10" spc="36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nestojí</a:t>
            </a:r>
            <a:r>
              <a:rPr lang="en-US" kern="10" spc="36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74168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Zázraky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prírody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-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kvitnúce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kvety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,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pestré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farby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listov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na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jeseň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alebo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modrá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obloha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-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nám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pripomínajú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jednoduché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radosti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našom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živote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3" descr="5923325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898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Vďačnosť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mení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náš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pohľad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na život a na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nás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samých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Mení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ťažké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situácie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ktoré boli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kedysi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neznesiteľné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zdanlivo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nezmeniteľné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612775" y="3716338"/>
            <a:ext cx="79200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okamihu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, keď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pocítime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vďačnosť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, sa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situácia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začína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vyjasňovať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hneď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vidíme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možnosti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ako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uskutočniť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zmenu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.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27088" y="4941888"/>
            <a:ext cx="7416800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Cítime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sa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lepšie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,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uvedomujeme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si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našu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schopnosť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pozitívne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ovplyvniťnaše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prostredie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a svet.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Depresia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sa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zmierni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,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konflikty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sa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zmenia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na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harmóniu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stres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vystrieda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pokoj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5C005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3" descr="5624331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4713" cy="6191250"/>
          </a:xfrm>
          <a:prstGeom prst="rect">
            <a:avLst/>
          </a:prstGeom>
          <a:noFill/>
          <a:ln w="28575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55650" y="619125"/>
            <a:ext cx="770572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Pripravte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si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preventívny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udržovací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 program </a:t>
            </a:r>
          </a:p>
          <a:p>
            <a:pPr algn="ctr"/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pre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obdobie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rezignácie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cynizmu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a </a:t>
            </a:r>
            <a:r>
              <a:rPr lang="en-US" kern="10" spc="36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pochybností</a:t>
            </a:r>
            <a:r>
              <a:rPr lang="en-US" kern="10" spc="36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A007A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00113" y="5373688"/>
            <a:ext cx="7561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Viackrát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denne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hľadajte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vo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svojej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mysli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všetko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,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za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čo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by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ste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mali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byť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Pánovi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vďační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7C7CDE"/>
                    </a:gs>
                  </a:gsLst>
                  <a:lin ang="5400000" scaled="1"/>
                </a:gradFill>
                <a:latin typeface="Arial Black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5865554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28575">
            <a:solidFill>
              <a:srgbClr val="0000C4"/>
            </a:solidFill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11188" y="546100"/>
            <a:ext cx="79216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Vďačnosť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je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kľúčom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šťastnému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zdravému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úspešnému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životu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</a:t>
            </a:r>
          </a:p>
          <a:p>
            <a:pPr algn="ctr"/>
            <a:endParaRPr lang="en-US" kern="10" spc="360" dirty="0">
              <a:ln w="9525">
                <a:solidFill>
                  <a:srgbClr val="0033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585FF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87450" y="4078288"/>
            <a:ext cx="691356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Vďačnosť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nielen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uzdravuje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ale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osviežuje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naše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telo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Ak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o tom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pochybujete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pozrite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sa na  ľudí,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ktorým na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tvári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vidno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roky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poznačené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nenávisťou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 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116013" y="5373688"/>
            <a:ext cx="70580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Vyzerajú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strhaní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ustarostení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Potom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sa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pozrite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na ľudí, ktorí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svoj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život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prežili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s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vďačnosťou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Zistíte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že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vyžarujú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zdravie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a život.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3" descr="5627278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82013" cy="6191250"/>
          </a:xfrm>
          <a:prstGeom prst="rect">
            <a:avLst/>
          </a:prstGeom>
          <a:noFill/>
          <a:ln w="38100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71550" y="622300"/>
            <a:ext cx="71294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‚‚Nemôžete byť vďační </a:t>
            </a:r>
          </a:p>
          <a:p>
            <a:pPr algn="ctr"/>
            <a:r>
              <a:rPr lang="en-US" kern="10" spc="36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zároveň nešťastní.”</a:t>
            </a:r>
          </a:p>
          <a:p>
            <a:pPr algn="ctr"/>
            <a:endParaRPr lang="en-US" kern="10" spc="360">
              <a:ln w="9525">
                <a:solidFill>
                  <a:srgbClr val="0033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585FF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71600" y="2636838"/>
            <a:ext cx="6553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Aj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tie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najväčšie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najkrajšie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radosti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nášho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života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majú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svoj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koniec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. 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22488" y="4005263"/>
            <a:ext cx="5040312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Ale Boh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nám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od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večnosti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želá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dobro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Keď sa k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nemu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utiekame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-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či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radosti</a:t>
            </a:r>
            <a:endParaRPr lang="en-US" sz="1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B9B9ED"/>
              </a:solidFill>
              <a:latin typeface="Arial Black"/>
            </a:endParaRP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alebo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žiali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-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šepkáme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mu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slová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vďaky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122488" y="5157788"/>
            <a:ext cx="49688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začneme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prekonávať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neistotu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pozemskej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existencie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náš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život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zakotvíme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láske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ktorá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bude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trvať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naveky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3" descr="5675541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38100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9216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Láska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je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sila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ktorá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uzdravuje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náš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život </a:t>
            </a:r>
          </a:p>
          <a:p>
            <a:pPr algn="ctr"/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súčasne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je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silou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ktorá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nakoniec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uzdraví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tento svet. 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11188" y="5445125"/>
            <a:ext cx="79216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Preto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vždy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, keď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prejavíme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vďačnosť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,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spájame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 sa so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silou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,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ktorá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nás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uzdravuje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757D5"/>
                </a:solidFill>
                <a:latin typeface="Arial Black"/>
              </a:rPr>
              <a:t>. 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00563" y="3571875"/>
            <a:ext cx="403225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Vzdávanie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vďaky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chvály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zväčšuje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uzdravujúcu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silu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robí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naše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srdce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celý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svet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lepším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miestom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pre život.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44656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Vďačnosť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pochádza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z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lásky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.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Je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prirodzeným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vyjadrením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milujúceho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srdca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3" descr="5705579-md"/>
          <p:cNvPicPr>
            <a:picLocks noChangeAspect="1" noChangeArrowheads="1"/>
          </p:cNvPicPr>
          <p:nvPr/>
        </p:nvPicPr>
        <p:blipFill>
          <a:blip r:embed="rId2" cstate="print"/>
          <a:srcRect l="1566" t="3133" r="2411" b="3101"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38100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705725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Záleží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iba na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nás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</a:p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aký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život si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vyberieme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705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Ak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si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vyberieme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postoj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vďačnosti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</a:p>
          <a:p>
            <a:pPr algn="ctr"/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máme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pred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sebou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šťastný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zdravý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a </a:t>
            </a:r>
            <a:r>
              <a:rPr lang="en-US" kern="10" spc="36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úspešný</a:t>
            </a:r>
            <a:r>
              <a:rPr lang="en-US" kern="10" spc="36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život.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71550" y="3213100"/>
            <a:ext cx="72723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Ak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v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našom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živote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vzdávame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Pánovi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vďaky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za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situácie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udalosti,ktoré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prežívame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uvedomujeme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si, </a:t>
            </a:r>
          </a:p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že z nich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prakticky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získavame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múdrosť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a jeho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požehnanie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, 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39850" y="4508500"/>
            <a:ext cx="635635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už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samotný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úkon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vďačnosti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</a:p>
          <a:p>
            <a:pPr algn="ctr"/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premieňa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negatívny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zážitok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 na </a:t>
            </a:r>
            <a:r>
              <a:rPr lang="en-US" sz="1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pozitívny</a:t>
            </a:r>
            <a:r>
              <a:rPr 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.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276600" y="5805488"/>
            <a:ext cx="2592388" cy="3603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00000">
                      <a:srgbClr val="FF800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POŠLITE TO ĎALEJ!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695" name="Picture 23" descr="Picture1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325"/>
            <a:ext cx="8496300" cy="6229350"/>
          </a:xfrm>
          <a:prstGeom prst="rect">
            <a:avLst/>
          </a:prstGeom>
          <a:noFill/>
          <a:ln w="28575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611188" y="619125"/>
            <a:ext cx="79216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Vyjadrenie vďačnosti</a:t>
            </a:r>
          </a:p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za zázraky vo vašom svete</a:t>
            </a:r>
          </a:p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je jedným z najlepších spôsobov</a:t>
            </a:r>
          </a:p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ako urobíte každú chvíľu</a:t>
            </a:r>
          </a:p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vášho života výnimočnou.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611188" y="5661025"/>
            <a:ext cx="79930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Zistíte, že chcete uspokojiť potreby a požiadavky iných </a:t>
            </a:r>
          </a:p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bez toho, že by ste očakávali nejaké uznanie.</a:t>
            </a:r>
          </a:p>
        </p:txBody>
      </p:sp>
      <p:sp>
        <p:nvSpPr>
          <p:cNvPr id="28694" name="WordArt 22"/>
          <p:cNvSpPr>
            <a:spLocks noChangeArrowheads="1" noChangeShapeType="1" noTextEdit="1"/>
          </p:cNvSpPr>
          <p:nvPr/>
        </p:nvSpPr>
        <p:spPr bwMode="auto">
          <a:xfrm>
            <a:off x="1979613" y="3140075"/>
            <a:ext cx="511175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Ak máte vďačnosť vo svojom srdci,</a:t>
            </a:r>
          </a:p>
          <a:p>
            <a:pPr algn="ctr"/>
            <a:r>
              <a:rPr lang="en-US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objavíte v sebe novú ochotu </a:t>
            </a:r>
          </a:p>
          <a:p>
            <a:pPr algn="ctr"/>
            <a:r>
              <a:rPr lang="en-US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obdarovať iných, aby aj oni mohli </a:t>
            </a:r>
          </a:p>
          <a:p>
            <a:pPr algn="ctr"/>
            <a:r>
              <a:rPr lang="en-US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poznať radosť, ktorú cítite.    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1" grpId="1" animBg="1"/>
      <p:bldP spid="28693" grpId="0" animBg="1"/>
      <p:bldP spid="28694" grpId="0" animBg="1"/>
      <p:bldP spid="286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266" name="Picture 10" descr="Picture6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325"/>
            <a:ext cx="8496300" cy="6229350"/>
          </a:xfrm>
          <a:prstGeom prst="rect">
            <a:avLst/>
          </a:prstGeom>
          <a:noFill/>
          <a:ln w="28575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898525" y="476250"/>
            <a:ext cx="74898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Vďačnosť je narastajúca sila. </a:t>
            </a:r>
          </a:p>
          <a:p>
            <a:pPr algn="ctr"/>
            <a:r>
              <a:rPr lang="en-US" sz="1800" kern="10" spc="36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Čím viac jej máte, tým viac</a:t>
            </a:r>
          </a:p>
          <a:p>
            <a:pPr algn="ctr"/>
            <a:r>
              <a:rPr lang="en-US" sz="1800" kern="10" spc="36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dôvodov pre ňu nájdete. 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1547813" y="3478213"/>
            <a:ext cx="6264275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Vďačnosť je zázračná sila - ako čarovný magnet, </a:t>
            </a:r>
          </a:p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ktorý pôsobí a priťahuje oveľa viac,</a:t>
            </a:r>
          </a:p>
          <a:p>
            <a:pPr algn="ctr"/>
            <a:r>
              <a:rPr lang="en-US" sz="1400" kern="1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než už prijal. </a:t>
            </a:r>
          </a:p>
        </p:txBody>
      </p:sp>
      <p:sp>
        <p:nvSpPr>
          <p:cNvPr id="96264" name="WordArt 8"/>
          <p:cNvSpPr>
            <a:spLocks noChangeArrowheads="1" noChangeShapeType="1" noTextEdit="1"/>
          </p:cNvSpPr>
          <p:nvPr/>
        </p:nvSpPr>
        <p:spPr bwMode="auto">
          <a:xfrm>
            <a:off x="611188" y="5610225"/>
            <a:ext cx="78486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 Black"/>
              </a:rPr>
              <a:t>Je ako živá energia, ktorá kliesni cestu pred vami, </a:t>
            </a:r>
          </a:p>
          <a:p>
            <a:pPr algn="ctr"/>
            <a:r>
              <a:rPr lang="en-US" sz="14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 Black"/>
              </a:rPr>
              <a:t>aby ste sa stali vnútorne bohatými tak ako nikdy predtým.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0" grpId="1" animBg="1"/>
      <p:bldP spid="96263" grpId="0" animBg="1"/>
      <p:bldP spid="96263" grpId="1" animBg="1"/>
      <p:bldP spid="962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74003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286" name="Picture 6" descr="5786081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234113"/>
          </a:xfrm>
          <a:prstGeom prst="rect">
            <a:avLst/>
          </a:prstGeom>
          <a:noFill/>
          <a:ln w="28575">
            <a:solidFill>
              <a:srgbClr val="0000C4"/>
            </a:solidFill>
            <a:miter lim="800000"/>
            <a:headEnd/>
            <a:tailEnd/>
          </a:ln>
        </p:spPr>
      </p:pic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7057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Vďačnosť je citová odpoveď lásky, </a:t>
            </a:r>
          </a:p>
          <a:p>
            <a:pPr algn="ctr"/>
            <a:r>
              <a:rPr lang="en-US" sz="1800" kern="10" spc="36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ktorá vytryskne  v našom vnútri, </a:t>
            </a:r>
          </a:p>
          <a:p>
            <a:pPr algn="ctr"/>
            <a:r>
              <a:rPr lang="en-US" sz="1800" kern="10" spc="36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keď nám život prináša  úžasné možnosti. </a:t>
            </a: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1547813" y="2492375"/>
            <a:ext cx="60483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Naša myseľ sa nudí a srdce sa otupuje bez vďačnosti 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a neustálej modlitby vďaky. Vtedy sa stiahneme zo sveta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D5B"/>
                    </a:gs>
                    <a:gs pos="100000">
                      <a:srgbClr val="FFD889"/>
                    </a:gs>
                  </a:gsLst>
                  <a:lin ang="5400000" scaled="1"/>
                </a:gradFill>
                <a:latin typeface="Arial Black"/>
              </a:rPr>
              <a:t>a zmierujeme sa s tým, že bojujeme sami. </a:t>
            </a:r>
          </a:p>
        </p:txBody>
      </p:sp>
      <p:sp>
        <p:nvSpPr>
          <p:cNvPr id="97288" name="WordArt 8"/>
          <p:cNvSpPr>
            <a:spLocks noChangeArrowheads="1" noChangeShapeType="1" noTextEdit="1"/>
          </p:cNvSpPr>
          <p:nvPr/>
        </p:nvSpPr>
        <p:spPr bwMode="auto">
          <a:xfrm>
            <a:off x="827088" y="5949950"/>
            <a:ext cx="75612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Vďačnosť je východiskom z ťažkostí‚ bolesti a izolácie.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97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4" grpId="1" animBg="1"/>
      <p:bldP spid="97287" grpId="0" animBg="1"/>
      <p:bldP spid="97287" grpId="1" animBg="1"/>
      <p:bldP spid="97288" grpId="0" animBg="1"/>
      <p:bldP spid="972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5C5F1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317" name="Picture 13" descr="3290753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28575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755650" y="619125"/>
            <a:ext cx="770572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95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Nie je možné cítiť obavy, hnev, depresiu </a:t>
            </a:r>
          </a:p>
          <a:p>
            <a:pPr algn="ctr"/>
            <a:r>
              <a:rPr lang="en-US" sz="1800" kern="10" spc="36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95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alebo akékoľvek iné negatívne city </a:t>
            </a:r>
          </a:p>
          <a:p>
            <a:pPr algn="ctr"/>
            <a:r>
              <a:rPr lang="en-US" sz="1800" kern="10" spc="36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011"/>
                    </a:gs>
                    <a:gs pos="100000">
                      <a:srgbClr val="FFC95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spolu s jemnou vďačnosťou. </a:t>
            </a:r>
          </a:p>
        </p:txBody>
      </p:sp>
      <p:sp>
        <p:nvSpPr>
          <p:cNvPr id="98313" name="WordArt 9"/>
          <p:cNvSpPr>
            <a:spLocks noChangeArrowheads="1" noChangeShapeType="1" noTextEdit="1"/>
          </p:cNvSpPr>
          <p:nvPr/>
        </p:nvSpPr>
        <p:spPr bwMode="auto">
          <a:xfrm>
            <a:off x="1835150" y="3141663"/>
            <a:ext cx="54006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Na tom istom mieste sa nemôže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objaviť krásny slnečný deň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 súčasne tmavý búrlivý deň. </a:t>
            </a:r>
          </a:p>
        </p:txBody>
      </p:sp>
      <p:sp>
        <p:nvSpPr>
          <p:cNvPr id="98315" name="WordArt 11"/>
          <p:cNvSpPr>
            <a:spLocks noChangeArrowheads="1" noChangeShapeType="1" noTextEdit="1"/>
          </p:cNvSpPr>
          <p:nvPr/>
        </p:nvSpPr>
        <p:spPr bwMode="auto">
          <a:xfrm>
            <a:off x="1258888" y="5157788"/>
            <a:ext cx="66976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Práve tak praktizovanie vďačnosti presmeruje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našu myseľ od strachu k pravde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 odstraňuje akúkoľvek negativitu, bolesť a utrpenie.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13" grpId="0" animBg="1"/>
      <p:bldP spid="98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9335" name="Picture 7" descr="3896065-md"/>
          <p:cNvPicPr>
            <a:picLocks noChangeAspect="1" noChangeArrowheads="1"/>
          </p:cNvPicPr>
          <p:nvPr/>
        </p:nvPicPr>
        <p:blipFill>
          <a:blip r:embed="rId2" cstate="print"/>
          <a:srcRect l="4344" t="4359" r="4344" b="4359"/>
          <a:stretch>
            <a:fillRect/>
          </a:stretch>
        </p:blipFill>
        <p:spPr bwMode="auto">
          <a:xfrm>
            <a:off x="250825" y="277813"/>
            <a:ext cx="8569325" cy="6302375"/>
          </a:xfrm>
          <a:prstGeom prst="rect">
            <a:avLst/>
          </a:prstGeom>
          <a:noFill/>
          <a:ln w="9525">
            <a:solidFill>
              <a:srgbClr val="0000C4"/>
            </a:solidFill>
            <a:miter lim="800000"/>
            <a:headEnd/>
            <a:tailEnd/>
          </a:ln>
        </p:spPr>
      </p:pic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Každý deň nám ponúka dôvody </a:t>
            </a:r>
          </a:p>
          <a:p>
            <a:pPr algn="ctr"/>
            <a:r>
              <a:rPr lang="en-US" sz="1800" kern="10" spc="36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pre vďačnosť. </a:t>
            </a:r>
          </a:p>
          <a:p>
            <a:pPr algn="ctr"/>
            <a:r>
              <a:rPr lang="en-US" sz="1800" kern="10" spc="36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Mali by sme si všímať tieto zvláštne momenty</a:t>
            </a:r>
          </a:p>
          <a:p>
            <a:pPr algn="ctr"/>
            <a:r>
              <a:rPr lang="en-US" sz="1800" kern="10" spc="36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nezabúdať na ne. </a:t>
            </a: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>
            <a:off x="828675" y="4508500"/>
            <a:ext cx="74882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A6A6E8"/>
                </a:solidFill>
                <a:latin typeface="Arial Black"/>
              </a:rPr>
              <a:t>Dobré zdravie, schopnosť pomáhať iným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A6A6E8"/>
                </a:solidFill>
                <a:latin typeface="Arial Black"/>
              </a:rPr>
              <a:t>a podpora dobrých priateľov sú tiež dôvodmi pre vďačnosť. </a:t>
            </a:r>
          </a:p>
        </p:txBody>
      </p:sp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827088" y="5876925"/>
            <a:ext cx="74882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100000">
                      <a:srgbClr val="FF9966"/>
                    </a:gs>
                  </a:gsLst>
                  <a:lin ang="5400000" scaled="1"/>
                </a:gradFill>
                <a:latin typeface="Arial Black"/>
              </a:rPr>
              <a:t>V živote by sme nemali nič považovať za samozrejmé.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7" grpId="0" animBg="1"/>
      <p:bldP spid="99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2" name="Picture 6" descr="5769520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38100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416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Keď sa vďačnosť stane naším životným štýlom, </a:t>
            </a:r>
          </a:p>
          <a:p>
            <a:pPr algn="ctr"/>
            <a:r>
              <a:rPr lang="en-US" sz="1800" kern="10" spc="36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585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potom úspech, šťastie a zdravie budú normou.</a:t>
            </a:r>
          </a:p>
        </p:txBody>
      </p:sp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770572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Len čo pocítime vďačnosť, všetko sa zmení.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V situácii, keď ste smutní a prežívate stratu,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by sa inokedy váš smútok a bolesť zväčšovali.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9B9ED"/>
                </a:solidFill>
                <a:latin typeface="Arial Black"/>
              </a:rPr>
              <a:t>Ale vďačnosť to dokáže premeniť na radosť a šťastie. </a:t>
            </a:r>
          </a:p>
        </p:txBody>
      </p:sp>
      <p:sp>
        <p:nvSpPr>
          <p:cNvPr id="101384" name="WordArt 8"/>
          <p:cNvSpPr>
            <a:spLocks noChangeArrowheads="1" noChangeShapeType="1" noTextEdit="1"/>
          </p:cNvSpPr>
          <p:nvPr/>
        </p:nvSpPr>
        <p:spPr bwMode="auto">
          <a:xfrm>
            <a:off x="900113" y="5446713"/>
            <a:ext cx="73437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B9B9ED"/>
                    </a:gs>
                  </a:gsLst>
                  <a:lin ang="5400000" scaled="1"/>
                </a:gradFill>
                <a:latin typeface="Arial Black"/>
              </a:rPr>
              <a:t>Tá istá situácia sa okamžite zmení,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B9B9ED"/>
                    </a:gs>
                  </a:gsLst>
                  <a:lin ang="5400000" scaled="1"/>
                </a:gradFill>
                <a:latin typeface="Arial Black"/>
              </a:rPr>
              <a:t>ak sa na ňu pozeráte so srdcom plným vďačnosti.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3" grpId="0" animBg="1"/>
      <p:bldP spid="1013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1D1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0124" name="Picture 12" descr="5487660-md"/>
          <p:cNvPicPr>
            <a:picLocks noChangeAspect="1" noChangeArrowheads="1"/>
          </p:cNvPicPr>
          <p:nvPr/>
        </p:nvPicPr>
        <p:blipFill>
          <a:blip r:embed="rId2" cstate="print"/>
          <a:srcRect l="4982" t="6845" r="4982" b="6845"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28575">
            <a:solidFill>
              <a:srgbClr val="7C7CDE"/>
            </a:solidFill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787900" y="6524625"/>
            <a:ext cx="3071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CO" sz="1600" b="1">
                <a:latin typeface="Arial" charset="0"/>
                <a:hlinkClick r:id="rId3"/>
              </a:rPr>
              <a:t>www.tommyswindow.com  </a:t>
            </a:r>
            <a:endParaRPr lang="es-CO" sz="1600" b="1">
              <a:latin typeface="Arial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252538" y="6524625"/>
            <a:ext cx="432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k-SK" sz="1600" b="1">
                <a:solidFill>
                  <a:srgbClr val="D60093"/>
                </a:solidFill>
                <a:latin typeface="Arial" charset="0"/>
              </a:rPr>
              <a:t>Viac tém v </a:t>
            </a:r>
            <a:r>
              <a:rPr lang="en-US" sz="1600" b="1">
                <a:solidFill>
                  <a:srgbClr val="D60093"/>
                </a:solidFill>
                <a:latin typeface="Arial" charset="0"/>
              </a:rPr>
              <a:t>PowerPointe</a:t>
            </a:r>
            <a:r>
              <a:rPr lang="sk-SK" sz="1600" b="1">
                <a:solidFill>
                  <a:srgbClr val="D60093"/>
                </a:solidFill>
                <a:latin typeface="Arial" charset="0"/>
              </a:rPr>
              <a:t> nájdete na</a:t>
            </a:r>
            <a:r>
              <a:rPr lang="en-US" sz="1600" b="1">
                <a:solidFill>
                  <a:srgbClr val="D60093"/>
                </a:solidFill>
                <a:latin typeface="Arial" charset="0"/>
              </a:rPr>
              <a:t>: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3203575" y="5805488"/>
            <a:ext cx="2592388" cy="3603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00000">
                      <a:srgbClr val="FF800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POŠLI  TO ĎALEJ,  PROSÍM.</a:t>
            </a:r>
          </a:p>
        </p:txBody>
      </p:sp>
      <p:sp>
        <p:nvSpPr>
          <p:cNvPr id="90119" name="WordArt 7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1294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Ako sa dá praktizovať vďačnosť? </a:t>
            </a:r>
          </a:p>
        </p:txBody>
      </p:sp>
      <p:sp>
        <p:nvSpPr>
          <p:cNvPr id="90123" name="WordArt 11"/>
          <p:cNvSpPr>
            <a:spLocks noChangeArrowheads="1" noChangeShapeType="1" noTextEdit="1"/>
          </p:cNvSpPr>
          <p:nvPr/>
        </p:nvSpPr>
        <p:spPr bwMode="auto">
          <a:xfrm>
            <a:off x="827088" y="4292600"/>
            <a:ext cx="74168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Všímajte si radšej to, čo máte, </a:t>
            </a:r>
          </a:p>
          <a:p>
            <a:pPr algn="ctr"/>
            <a:r>
              <a:rPr lang="en-US" sz="1800" kern="10" spc="36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nie to, čo nemáte.</a:t>
            </a:r>
          </a:p>
        </p:txBody>
      </p:sp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D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Hľadajte vo svojom živote veci, ktoré vo vás vyvolajú vďačnosť,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D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aj keby sa vám zo začiatku zdali bezvýznamné.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D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Zanedlho sa automaticky  budete cítiť optimisticky a radostne. </a:t>
            </a:r>
          </a:p>
        </p:txBody>
      </p:sp>
      <p:sp>
        <p:nvSpPr>
          <p:cNvPr id="90126" name="WordArt 14"/>
          <p:cNvSpPr>
            <a:spLocks noChangeArrowheads="1" noChangeShapeType="1" noTextEdit="1"/>
          </p:cNvSpPr>
          <p:nvPr/>
        </p:nvSpPr>
        <p:spPr bwMode="auto">
          <a:xfrm>
            <a:off x="898525" y="1412875"/>
            <a:ext cx="734536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Vďačnosť môžete realizovať každý deň, každým slovom,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myšlienkou a gestom. Ak máte celý zoznam potrieb </a:t>
            </a:r>
          </a:p>
          <a:p>
            <a:pPr algn="ctr"/>
            <a:r>
              <a:rPr lang="en-US" sz="1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757D5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a nedostatkov, pýtajte sa sami seba, za čo musíte byť teraz vďačný.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711E-6 L -0.00382 -0.2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0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00"/>
                            </p:stCondLst>
                            <p:childTnLst>
                              <p:par>
                                <p:cTn id="6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 animBg="1"/>
      <p:bldP spid="90119" grpId="0" animBg="1"/>
      <p:bldP spid="90119" grpId="1" animBg="1"/>
      <p:bldP spid="90123" grpId="0" animBg="1"/>
      <p:bldP spid="90123" grpId="1" animBg="1"/>
      <p:bldP spid="90123" grpId="2" animBg="1"/>
      <p:bldP spid="90125" grpId="0" animBg="1"/>
      <p:bldP spid="90125" grpId="1" animBg="1"/>
      <p:bldP spid="90126" grpId="0" animBg="1"/>
      <p:bldP spid="901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00000">
                <a:srgbClr val="FF5B5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4" descr="5029915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"/>
            <a:ext cx="8686800" cy="63627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900113" y="2195513"/>
            <a:ext cx="727233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1D1DFF"/>
                    </a:gs>
                    <a:gs pos="100000">
                      <a:srgbClr val="FF5B5F"/>
                    </a:gs>
                  </a:gsLst>
                  <a:lin ang="5400000" scaled="1"/>
                </a:gradFill>
                <a:latin typeface="Arial Black"/>
              </a:rPr>
              <a:t>Sila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1D1DFF"/>
                  </a:gs>
                  <a:gs pos="100000">
                    <a:srgbClr val="FF5B5F"/>
                  </a:gs>
                </a:gsLst>
                <a:lin ang="5400000" scaled="1"/>
              </a:gradFill>
              <a:latin typeface="Arial Black"/>
            </a:endParaRP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1D1DFF"/>
                    </a:gs>
                    <a:gs pos="100000">
                      <a:srgbClr val="FF5B5F"/>
                    </a:gs>
                  </a:gsLst>
                  <a:lin ang="5400000" scaled="1"/>
                </a:gradFill>
                <a:latin typeface="Arial Black"/>
              </a:rPr>
              <a:t>vďačnosti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1D1DFF"/>
                  </a:gs>
                  <a:gs pos="100000">
                    <a:srgbClr val="FF5B5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611188" y="6165850"/>
            <a:ext cx="79930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 err="1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Inšpiračné</a:t>
            </a:r>
            <a:r>
              <a:rPr lang="en-US" sz="1400" kern="10" dirty="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 </a:t>
            </a:r>
            <a:r>
              <a:rPr lang="en-US" sz="1400" kern="10" dirty="0" err="1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citáty</a:t>
            </a:r>
            <a:r>
              <a:rPr lang="en-US" sz="1400" kern="10" dirty="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 o </a:t>
            </a:r>
            <a:r>
              <a:rPr lang="en-US" sz="1400" kern="10" dirty="0" err="1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vďačnosti</a:t>
            </a:r>
            <a:r>
              <a:rPr lang="en-US" sz="1400" kern="10" dirty="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 a </a:t>
            </a:r>
            <a:r>
              <a:rPr lang="en-US" sz="1400" kern="10" dirty="0" err="1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vzdávaní</a:t>
            </a:r>
            <a:r>
              <a:rPr lang="en-US" sz="1400" kern="10" dirty="0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 </a:t>
            </a:r>
            <a:r>
              <a:rPr lang="en-US" sz="1400" kern="10" dirty="0" err="1">
                <a:ln w="9525">
                  <a:solidFill>
                    <a:srgbClr val="00001E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chvály</a:t>
            </a:r>
            <a:endParaRPr lang="en-US" sz="1400" kern="10" dirty="0">
              <a:ln w="9525">
                <a:solidFill>
                  <a:srgbClr val="00001E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B8B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B8B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882</Words>
  <Application>Microsoft Office PowerPoint</Application>
  <PresentationFormat>On-screen Show (4:3)</PresentationFormat>
  <Paragraphs>131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Tommy's Window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gratitude 1</dc:title>
  <dc:subject>Slovac translation by Sr Marislava</dc:subject>
  <dc:creator>Martha Cobbs</dc:creator>
  <dc:description>Copyright © 2007 Tommy's Window. _x000d_
All Rights Reserved_x000d_
 DO NOT modify.</dc:description>
  <cp:lastModifiedBy>Maťka</cp:lastModifiedBy>
  <cp:revision>205</cp:revision>
  <dcterms:created xsi:type="dcterms:W3CDTF">2002-07-04T10:38:56Z</dcterms:created>
  <dcterms:modified xsi:type="dcterms:W3CDTF">2014-01-27T10:52:05Z</dcterms:modified>
</cp:coreProperties>
</file>